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2" r:id="rId3"/>
    <p:sldId id="273" r:id="rId4"/>
    <p:sldId id="327" r:id="rId5"/>
    <p:sldId id="284" r:id="rId6"/>
    <p:sldId id="316" r:id="rId7"/>
    <p:sldId id="325" r:id="rId8"/>
    <p:sldId id="322" r:id="rId9"/>
    <p:sldId id="329" r:id="rId10"/>
    <p:sldId id="287" r:id="rId11"/>
    <p:sldId id="288" r:id="rId12"/>
    <p:sldId id="279" r:id="rId13"/>
    <p:sldId id="289" r:id="rId14"/>
    <p:sldId id="319" r:id="rId15"/>
    <p:sldId id="281" r:id="rId16"/>
    <p:sldId id="282" r:id="rId17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>
        <p:scale>
          <a:sx n="94" d="100"/>
          <a:sy n="94" d="100"/>
        </p:scale>
        <p:origin x="-476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108" cy="46552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354" y="0"/>
            <a:ext cx="2972108" cy="465528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9C82A41-F8BD-43EE-98CA-0066EA549900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299"/>
            <a:ext cx="2972108" cy="46552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354" y="8829299"/>
            <a:ext cx="2972108" cy="465528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8F6B1EFC-6201-4A3E-8C79-578C7B7C0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09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296" tIns="46149" rIns="92296" bIns="461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296" tIns="46149" rIns="92296" bIns="46149" rtlCol="0"/>
          <a:lstStyle>
            <a:lvl1pPr algn="r">
              <a:defRPr sz="1200"/>
            </a:lvl1pPr>
          </a:lstStyle>
          <a:p>
            <a:fld id="{82D0F281-1676-4A5F-BB40-FA401D58E22D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6" tIns="46149" rIns="92296" bIns="461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296" tIns="46149" rIns="92296" bIns="461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296" tIns="46149" rIns="92296" bIns="461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296" tIns="46149" rIns="92296" bIns="46149" rtlCol="0" anchor="b"/>
          <a:lstStyle>
            <a:lvl1pPr algn="r">
              <a:defRPr sz="1200"/>
            </a:lvl1pPr>
          </a:lstStyle>
          <a:p>
            <a:fld id="{42AFA28D-E41E-4186-9E65-3B0C0FAB66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956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310C0-6DDC-49D1-8E6D-F0BE2F39E1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Auto/home workbook – eight chapters, two can be stretched into two weeks. 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36F11B-49D7-4C10-A460-9350F27BA2B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828312-EC2F-4F1D-A85F-057703346595}" type="datetimeFigureOut">
              <a:rPr lang="en-US" smtClean="0"/>
              <a:pPr/>
              <a:t>4/25/2014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8F900E9-A60A-4B31-AFC9-1A9BDF976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.robinson@iiaba.net" TargetMode="External"/><Relationship Id="rId2" Type="http://schemas.openxmlformats.org/officeDocument/2006/relationships/hyperlink" Target="mailto:info@investprogram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hyperlink" Target="http://www.facebook.com/nationalInVES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investprogram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learninsuranc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858000" cy="2895600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Insurance Education and Career Training for Free</a:t>
            </a:r>
            <a:endParaRPr lang="en-US" sz="3200" i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InVEST</a:t>
            </a:r>
          </a:p>
          <a:p>
            <a:r>
              <a:rPr lang="en-US" sz="2400" dirty="0" smtClean="0"/>
              <a:t>Presented by Jennifer Robinson</a:t>
            </a:r>
            <a:endParaRPr lang="en-US" sz="2400" dirty="0"/>
          </a:p>
        </p:txBody>
      </p:sp>
      <p:pic>
        <p:nvPicPr>
          <p:cNvPr id="5" name="Picture 4" descr="invest_logo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Mock Agency Preparation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828800"/>
            <a:ext cx="8153400" cy="5029200"/>
          </a:xfrm>
        </p:spPr>
        <p:txBody>
          <a:bodyPr>
            <a:normAutofit fontScale="85000" lnSpcReduction="20000"/>
          </a:bodyPr>
          <a:lstStyle/>
          <a:p>
            <a:pPr marL="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build an agency from the ground up, including: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Creating the name, logo, tag line, letterhead, etc.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Apply for a corporate loan and open a corporate bank account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Pay rent, electricity, etc.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Create marketing materials to sell their agency to prospects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Learn how to use ACORD forms, rating software and process auto insurance applications.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sz="2100" i="1" dirty="0" smtClean="0">
                <a:solidFill>
                  <a:schemeClr val="tx2"/>
                </a:solidFill>
              </a:rPr>
              <a:t>*Students do not actually start real agencies or sell insurance, they simply “act” like they are and go through the same motions.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Mock Agency Simulation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sz="quarter" idx="1"/>
          </p:nvPr>
        </p:nvSpPr>
        <p:spPr>
          <a:xfrm>
            <a:off x="533400" y="1905000"/>
            <a:ext cx="3883025" cy="4800600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 smtClean="0"/>
              <a:t>Solicit new clients using marketing materials</a:t>
            </a:r>
          </a:p>
          <a:p>
            <a:pPr eaLnBrk="1" hangingPunct="1"/>
            <a:r>
              <a:rPr lang="en-US" dirty="0" smtClean="0"/>
              <a:t>Meet potential clients and fill out forms needed to approve an insurance policy</a:t>
            </a:r>
          </a:p>
          <a:p>
            <a:pPr eaLnBrk="1" hangingPunct="1"/>
            <a:r>
              <a:rPr lang="en-US" dirty="0" smtClean="0"/>
              <a:t>Use rating software to approve potential clients</a:t>
            </a:r>
          </a:p>
          <a:p>
            <a:pPr eaLnBrk="1" hangingPunct="1"/>
            <a:r>
              <a:rPr lang="en-US" dirty="0" smtClean="0"/>
              <a:t>Accept payment for the premium from the client</a:t>
            </a:r>
          </a:p>
          <a:p>
            <a:pPr eaLnBrk="1" hangingPunct="1"/>
            <a:r>
              <a:rPr lang="en-US" dirty="0" smtClean="0"/>
              <a:t>Process paperwork through home office underwriter, provide 85% of the payment from client to the home office.</a:t>
            </a:r>
          </a:p>
          <a:p>
            <a:pPr eaLnBrk="1" hangingPunct="1"/>
            <a:r>
              <a:rPr lang="en-US" dirty="0" smtClean="0"/>
              <a:t>Run reports each Friday to see sales results/income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5" name="Picture 4" descr="InVEST Cla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2438400"/>
            <a:ext cx="3530221" cy="26928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Local Insurance Professionals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2209800"/>
            <a:ext cx="3657600" cy="3429000"/>
          </a:xfrm>
        </p:spPr>
        <p:txBody>
          <a:bodyPr/>
          <a:lstStyle/>
          <a:p>
            <a:r>
              <a:rPr lang="en-US" dirty="0" smtClean="0"/>
              <a:t>Liaison</a:t>
            </a:r>
          </a:p>
          <a:p>
            <a:r>
              <a:rPr lang="en-US" dirty="0" smtClean="0"/>
              <a:t>Guest speakers</a:t>
            </a:r>
          </a:p>
          <a:p>
            <a:r>
              <a:rPr lang="en-US" dirty="0" smtClean="0"/>
              <a:t>Field trips/job shadows</a:t>
            </a:r>
          </a:p>
          <a:p>
            <a:r>
              <a:rPr lang="en-US" dirty="0" smtClean="0"/>
              <a:t>Mock interviews</a:t>
            </a:r>
          </a:p>
          <a:p>
            <a:r>
              <a:rPr lang="en-US" dirty="0" smtClean="0"/>
              <a:t>Internships</a:t>
            </a:r>
          </a:p>
        </p:txBody>
      </p:sp>
      <p:pic>
        <p:nvPicPr>
          <p:cNvPr id="11268" name="Picture 3" descr="people in suit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667000"/>
            <a:ext cx="32353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1308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Scholarships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sz="quarter" idx="1"/>
          </p:nvPr>
        </p:nvSpPr>
        <p:spPr>
          <a:xfrm>
            <a:off x="4495800" y="1905000"/>
            <a:ext cx="4041775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Over $600,000 in scholarships given to InVEST graduates</a:t>
            </a:r>
          </a:p>
          <a:p>
            <a:pPr eaLnBrk="1" hangingPunct="1"/>
            <a:r>
              <a:rPr lang="en-US" dirty="0" smtClean="0"/>
              <a:t>Classroom to Career and Higher Education</a:t>
            </a:r>
          </a:p>
          <a:p>
            <a:pPr eaLnBrk="1" hangingPunct="1"/>
            <a:r>
              <a:rPr lang="en-US" dirty="0" smtClean="0"/>
              <a:t>Mentor Program for Scholarship Winners</a:t>
            </a:r>
          </a:p>
        </p:txBody>
      </p:sp>
      <p:pic>
        <p:nvPicPr>
          <p:cNvPr id="4" name="Picture 3" descr="falling mon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3409950" cy="454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 Magazine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3965448" cy="4495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InVEST teachers receive Big “I”s insurance magazine, IA Magazine, which provides current and valuable industry information and can be used in your classroom.</a:t>
            </a:r>
            <a:endParaRPr lang="en-US" dirty="0"/>
          </a:p>
        </p:txBody>
      </p:sp>
      <p:pic>
        <p:nvPicPr>
          <p:cNvPr id="4" name="Picture 3" descr="IA_cov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752600"/>
            <a:ext cx="2790825" cy="4129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it Cost?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Teacher Kit including Lesson Plans - $0</a:t>
            </a:r>
          </a:p>
          <a:p>
            <a:r>
              <a:rPr lang="en-US" dirty="0" smtClean="0"/>
              <a:t>Workbooks - $0</a:t>
            </a:r>
          </a:p>
          <a:p>
            <a:r>
              <a:rPr lang="en-US" dirty="0" smtClean="0"/>
              <a:t>Rating Software - $0</a:t>
            </a:r>
          </a:p>
          <a:p>
            <a:r>
              <a:rPr lang="en-US" dirty="0" smtClean="0"/>
              <a:t>Guest Speakers - $0</a:t>
            </a:r>
          </a:p>
          <a:p>
            <a:r>
              <a:rPr lang="en-US" dirty="0" smtClean="0"/>
              <a:t>Scholarship application -$0</a:t>
            </a:r>
          </a:p>
          <a:p>
            <a:r>
              <a:rPr lang="en-US" dirty="0" smtClean="0"/>
              <a:t>Promotional Materials - $0</a:t>
            </a:r>
          </a:p>
          <a:p>
            <a:r>
              <a:rPr lang="en-US" dirty="0" smtClean="0"/>
              <a:t>Certificates of Completion -$0</a:t>
            </a:r>
          </a:p>
          <a:p>
            <a:r>
              <a:rPr lang="en-US" dirty="0" smtClean="0"/>
              <a:t>Costs you NOTHING!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895600"/>
            <a:ext cx="8183563" cy="1984375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Arial" charset="0"/>
              <a:buNone/>
            </a:pPr>
            <a:r>
              <a:rPr lang="en-US" dirty="0" smtClean="0"/>
              <a:t>www.facebook.com/NationalInVEST</a:t>
            </a:r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For more information, contact national staff at 1-800-221-7917 or </a:t>
            </a:r>
            <a:r>
              <a:rPr lang="en-US" dirty="0" smtClean="0">
                <a:hlinkClick r:id="rId2"/>
              </a:rPr>
              <a:t>info@investprogram.org</a:t>
            </a:r>
            <a:endParaRPr lang="en-US" dirty="0" smtClean="0"/>
          </a:p>
          <a:p>
            <a:pPr algn="ctr" eaLnBrk="1" hangingPunct="1">
              <a:buFont typeface="Arial" charset="0"/>
              <a:buNone/>
            </a:pPr>
            <a:r>
              <a:rPr lang="en-US" dirty="0" smtClean="0">
                <a:hlinkClick r:id="rId3"/>
              </a:rPr>
              <a:t>Jennifer.robinson@iiaba.net</a:t>
            </a:r>
            <a:endParaRPr lang="en-US" dirty="0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www.learninsurance.org</a:t>
            </a:r>
            <a:endParaRPr lang="en-US" dirty="0" smtClean="0"/>
          </a:p>
          <a:p>
            <a:pPr algn="ctr" eaLnBrk="1" hangingPunct="1">
              <a:buFont typeface="Arial" charset="0"/>
              <a:buNone/>
            </a:pPr>
            <a:r>
              <a:rPr lang="en-US" dirty="0" smtClean="0"/>
              <a:t>www.investprogram.org</a:t>
            </a:r>
          </a:p>
        </p:txBody>
      </p:sp>
      <p:pic>
        <p:nvPicPr>
          <p:cNvPr id="2050" name="Picture 2" descr="http://na.iiaa.org/images/findusonfacebook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981200"/>
            <a:ext cx="2286000" cy="698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InVEST?</a:t>
            </a:r>
            <a:endParaRPr lang="en-US" dirty="0" smtClean="0"/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InVEST is a 501(c)(3) non-profit educational trust dedicated to improving insurance literacy in students and attracting new talent to the industry. </a:t>
            </a:r>
          </a:p>
          <a:p>
            <a:r>
              <a:rPr lang="en-US" dirty="0" smtClean="0"/>
              <a:t>Founded by the Independent Insurance Agents and Brokers of America (Big “I”)</a:t>
            </a:r>
          </a:p>
          <a:p>
            <a:r>
              <a:rPr lang="en-US" dirty="0" smtClean="0"/>
              <a:t>Supported by over 100 insurance companies and other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History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InVEST started in 1970 in Hollywood, Calif. to improve insurance knowledge of graduating high school seniors.</a:t>
            </a:r>
          </a:p>
          <a:p>
            <a:r>
              <a:rPr lang="en-US" dirty="0" smtClean="0"/>
              <a:t>It has now developed into a career training and insurance literacy program to bring more young people into the insurance industry and help them become better insurance consumers.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2700">
                  <a:noFill/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Insurance Industry Needs Talent</a:t>
            </a:r>
            <a:endParaRPr lang="en-US" dirty="0">
              <a:ln w="12700">
                <a:noFill/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60% of current insurance professional are over the age of 45 and looking to retire over the next 15 years.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en-US" i="1" dirty="0" smtClean="0"/>
              <a:t>Young people perceive the insurance industry as “old in general” (63%) and not innovative (53%.)</a:t>
            </a:r>
          </a:p>
          <a:p>
            <a:pPr marL="0" indent="0" eaLnBrk="1" hangingPunct="1">
              <a:buNone/>
            </a:pPr>
            <a:endParaRPr lang="en-US" i="1" dirty="0" smtClean="0"/>
          </a:p>
          <a:p>
            <a:r>
              <a:rPr lang="en-US" i="1" dirty="0"/>
              <a:t>55% of young people would consider a career in insurance after learning more about the opportunities. 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  <a:p>
            <a:pPr eaLnBrk="1" hangingPunct="1">
              <a:buFont typeface="Wingdings 2" pitchFamily="18" charset="2"/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5953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InVEST is Flexible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8"/>
            <a:ext cx="4648200" cy="4525962"/>
          </a:xfrm>
        </p:spPr>
        <p:txBody>
          <a:bodyPr>
            <a:normAutofit/>
          </a:bodyPr>
          <a:lstStyle/>
          <a:p>
            <a:pPr marL="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 is comprised of three main sections: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InVEST Textbook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Mock Agency Preparation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en-US" dirty="0" smtClean="0"/>
              <a:t>Mock Agency Simulation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  <a:p>
            <a:pPr marL="0" indent="-320040"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 can choose to teach InVEST for two weeks, or an entire year!</a:t>
            </a:r>
          </a:p>
        </p:txBody>
      </p:sp>
      <p:pic>
        <p:nvPicPr>
          <p:cNvPr id="5124" name="Picture 3" descr="students with teach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2949575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 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35480"/>
            <a:ext cx="5181600" cy="438912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Managing Risk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Issues in Automobile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Personal Auto Policy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Marketing and Selling Auto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Determining the Price of Auto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Insurance Agency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Career in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Property Insurance for Homeowners and Renters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Homeowners Liability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Life and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Businessowners</a:t>
            </a:r>
            <a:r>
              <a:rPr lang="en-US" dirty="0" smtClean="0"/>
              <a:t> Policy</a:t>
            </a:r>
            <a:endParaRPr lang="en-US" dirty="0"/>
          </a:p>
        </p:txBody>
      </p:sp>
      <p:pic>
        <p:nvPicPr>
          <p:cNvPr id="4" name="Picture 3" descr="Risk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9425" y="1600200"/>
            <a:ext cx="358457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InVEST Website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www.investprogram.org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5" t="14044" r="16888" b="5097"/>
          <a:stretch/>
        </p:blipFill>
        <p:spPr bwMode="auto">
          <a:xfrm>
            <a:off x="1143000" y="1524000"/>
            <a:ext cx="6725920" cy="5004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1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720" y="3810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Student Website</a:t>
            </a:r>
            <a:br>
              <a:rPr lang="en-US" dirty="0" smtClean="0"/>
            </a:br>
            <a:r>
              <a:rPr lang="en-US" sz="3100" dirty="0" smtClean="0">
                <a:hlinkClick r:id="rId2"/>
              </a:rPr>
              <a:t>www.learninsurance.org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600200"/>
            <a:ext cx="7020984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insurance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Have students apply for and interview for the set positions</a:t>
            </a:r>
          </a:p>
          <a:p>
            <a:r>
              <a:rPr lang="en-US" dirty="0" smtClean="0"/>
              <a:t>Separate students into the home office and several different insurance agencies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153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15133</TotalTime>
  <Words>564</Words>
  <Application>Microsoft Office PowerPoint</Application>
  <PresentationFormat>On-screen Show (4:3)</PresentationFormat>
  <Paragraphs>89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Insurance Education and Career Training for Free</vt:lpstr>
      <vt:lpstr>What is InVEST?</vt:lpstr>
      <vt:lpstr>InVEST History</vt:lpstr>
      <vt:lpstr>Insurance Industry Needs Talent</vt:lpstr>
      <vt:lpstr>InVEST is Flexible</vt:lpstr>
      <vt:lpstr>InVEST Textbook</vt:lpstr>
      <vt:lpstr>InVEST Website www.investprogram.org </vt:lpstr>
      <vt:lpstr>Student Website www.learninsurance.org </vt:lpstr>
      <vt:lpstr>Creating an insurance environment</vt:lpstr>
      <vt:lpstr>Mock Agency Preparation</vt:lpstr>
      <vt:lpstr>Mock Agency Simulation</vt:lpstr>
      <vt:lpstr>Role of Local Insurance Professionals</vt:lpstr>
      <vt:lpstr>Scholarships</vt:lpstr>
      <vt:lpstr>IA Magazine</vt:lpstr>
      <vt:lpstr>What Does it Cost?</vt:lpstr>
      <vt:lpstr>PowerPoint Presentation</vt:lpstr>
    </vt:vector>
  </TitlesOfParts>
  <Company>Independent Insurance Agents &amp; Brokers of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Insurance a Fun Part of Financial Literacy</dc:title>
  <dc:creator>Bill.Pierson</dc:creator>
  <cp:lastModifiedBy>Ramona</cp:lastModifiedBy>
  <cp:revision>112</cp:revision>
  <cp:lastPrinted>2012-09-19T18:17:50Z</cp:lastPrinted>
  <dcterms:created xsi:type="dcterms:W3CDTF">2009-07-23T16:32:23Z</dcterms:created>
  <dcterms:modified xsi:type="dcterms:W3CDTF">2014-04-25T13:37:38Z</dcterms:modified>
</cp:coreProperties>
</file>