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9"/>
  </p:notesMasterIdLst>
  <p:sldIdLst>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0" d="100"/>
          <a:sy n="70" d="100"/>
        </p:scale>
        <p:origin x="15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5AF12-759F-431F-9E51-C792A29F2DC2}" type="doc">
      <dgm:prSet loTypeId="urn:microsoft.com/office/officeart/2005/8/layout/cycle3" loCatId="cycle" qsTypeId="urn:microsoft.com/office/officeart/2005/8/quickstyle/simple1" qsCatId="simple" csTypeId="urn:microsoft.com/office/officeart/2005/8/colors/accent3_4" csCatId="accent3" phldr="1"/>
      <dgm:spPr/>
      <dgm:t>
        <a:bodyPr/>
        <a:lstStyle/>
        <a:p>
          <a:endParaRPr lang="en-US"/>
        </a:p>
      </dgm:t>
    </dgm:pt>
    <dgm:pt modelId="{DF60AB00-AB66-4147-8E69-1AD01D463C87}">
      <dgm:prSet phldrT="[Text]"/>
      <dgm:spPr/>
      <dgm:t>
        <a:bodyPr/>
        <a:lstStyle/>
        <a:p>
          <a:r>
            <a:rPr lang="en-US" b="1" dirty="0" smtClean="0">
              <a:solidFill>
                <a:schemeClr val="tx1"/>
              </a:solidFill>
            </a:rPr>
            <a:t>July 1 Allocation Award/Plan Approval</a:t>
          </a:r>
          <a:endParaRPr lang="en-US" b="1" dirty="0">
            <a:solidFill>
              <a:schemeClr val="tx1"/>
            </a:solidFill>
          </a:endParaRPr>
        </a:p>
      </dgm:t>
    </dgm:pt>
    <dgm:pt modelId="{F37FF4AD-C5FF-4EC0-B8C5-C714E1C6C273}" type="parTrans" cxnId="{2E1C4FFF-6BB8-414D-AB7D-BE9F005788E1}">
      <dgm:prSet/>
      <dgm:spPr/>
      <dgm:t>
        <a:bodyPr/>
        <a:lstStyle/>
        <a:p>
          <a:endParaRPr lang="en-US"/>
        </a:p>
      </dgm:t>
    </dgm:pt>
    <dgm:pt modelId="{CFE3D3F6-F748-4E01-B43C-BE40491BF679}" type="sibTrans" cxnId="{2E1C4FFF-6BB8-414D-AB7D-BE9F005788E1}">
      <dgm:prSet/>
      <dgm:spPr/>
      <dgm:t>
        <a:bodyPr/>
        <a:lstStyle/>
        <a:p>
          <a:endParaRPr lang="en-US"/>
        </a:p>
      </dgm:t>
    </dgm:pt>
    <dgm:pt modelId="{96EE956B-BBDE-4106-83D5-BDB146128730}">
      <dgm:prSet phldrT="[Text]"/>
      <dgm:spPr/>
      <dgm:t>
        <a:bodyPr/>
        <a:lstStyle/>
        <a:p>
          <a:r>
            <a:rPr lang="en-US" b="1" dirty="0" smtClean="0">
              <a:solidFill>
                <a:schemeClr val="tx1"/>
              </a:solidFill>
            </a:rPr>
            <a:t>Oct. 15 Local APR Due</a:t>
          </a:r>
          <a:endParaRPr lang="en-US" b="1" dirty="0">
            <a:solidFill>
              <a:schemeClr val="tx1"/>
            </a:solidFill>
          </a:endParaRPr>
        </a:p>
      </dgm:t>
    </dgm:pt>
    <dgm:pt modelId="{91CE1026-CC86-44B1-B835-C3C8080D3576}" type="parTrans" cxnId="{A108BCD2-359A-4245-8DE7-53D5E6F9973C}">
      <dgm:prSet/>
      <dgm:spPr/>
      <dgm:t>
        <a:bodyPr/>
        <a:lstStyle/>
        <a:p>
          <a:endParaRPr lang="en-US"/>
        </a:p>
      </dgm:t>
    </dgm:pt>
    <dgm:pt modelId="{50627937-0AEE-4E51-8868-5C14522C8BF3}" type="sibTrans" cxnId="{A108BCD2-359A-4245-8DE7-53D5E6F9973C}">
      <dgm:prSet/>
      <dgm:spPr/>
      <dgm:t>
        <a:bodyPr/>
        <a:lstStyle/>
        <a:p>
          <a:endParaRPr lang="en-US"/>
        </a:p>
      </dgm:t>
    </dgm:pt>
    <dgm:pt modelId="{3E2BA080-BCF9-4B35-8CC6-0B7ABAC4C7D6}">
      <dgm:prSet phldrT="[Text]"/>
      <dgm:spPr/>
      <dgm:t>
        <a:bodyPr/>
        <a:lstStyle/>
        <a:p>
          <a:r>
            <a:rPr lang="en-US" b="1" dirty="0" smtClean="0">
              <a:solidFill>
                <a:schemeClr val="tx1"/>
              </a:solidFill>
            </a:rPr>
            <a:t>Nov. CTE Works Conference</a:t>
          </a:r>
          <a:endParaRPr lang="en-US" b="1" dirty="0">
            <a:solidFill>
              <a:schemeClr val="tx1"/>
            </a:solidFill>
          </a:endParaRPr>
        </a:p>
      </dgm:t>
    </dgm:pt>
    <dgm:pt modelId="{D68C2694-72BC-47C0-9383-D860F3C4A765}" type="parTrans" cxnId="{82A49579-34B8-4CEA-B605-52F3AB2BECCA}">
      <dgm:prSet/>
      <dgm:spPr/>
      <dgm:t>
        <a:bodyPr/>
        <a:lstStyle/>
        <a:p>
          <a:endParaRPr lang="en-US"/>
        </a:p>
      </dgm:t>
    </dgm:pt>
    <dgm:pt modelId="{31DCBACA-8A85-4E5E-9914-93695F2AA07C}" type="sibTrans" cxnId="{82A49579-34B8-4CEA-B605-52F3AB2BECCA}">
      <dgm:prSet/>
      <dgm:spPr/>
      <dgm:t>
        <a:bodyPr/>
        <a:lstStyle/>
        <a:p>
          <a:endParaRPr lang="en-US"/>
        </a:p>
      </dgm:t>
    </dgm:pt>
    <dgm:pt modelId="{BB6929B1-A071-4ACE-B22A-E0337F79A881}">
      <dgm:prSet phldrT="[Text]"/>
      <dgm:spPr/>
      <dgm:t>
        <a:bodyPr/>
        <a:lstStyle/>
        <a:p>
          <a:r>
            <a:rPr lang="en-US" b="1" dirty="0" smtClean="0">
              <a:solidFill>
                <a:schemeClr val="tx1"/>
              </a:solidFill>
            </a:rPr>
            <a:t>Dec 31 State  CAR DUE</a:t>
          </a:r>
          <a:endParaRPr lang="en-US" b="1" dirty="0">
            <a:solidFill>
              <a:schemeClr val="tx1"/>
            </a:solidFill>
          </a:endParaRPr>
        </a:p>
      </dgm:t>
    </dgm:pt>
    <dgm:pt modelId="{DB0EB2AB-CCDE-4860-9BCE-C4D061ED93E7}" type="parTrans" cxnId="{E956EEBA-C18B-492D-BE2A-714666F58510}">
      <dgm:prSet/>
      <dgm:spPr/>
      <dgm:t>
        <a:bodyPr/>
        <a:lstStyle/>
        <a:p>
          <a:endParaRPr lang="en-US"/>
        </a:p>
      </dgm:t>
    </dgm:pt>
    <dgm:pt modelId="{9D1F14E7-5D1B-4D83-A17B-5A7200F9AB8F}" type="sibTrans" cxnId="{E956EEBA-C18B-492D-BE2A-714666F58510}">
      <dgm:prSet/>
      <dgm:spPr/>
      <dgm:t>
        <a:bodyPr/>
        <a:lstStyle/>
        <a:p>
          <a:endParaRPr lang="en-US"/>
        </a:p>
      </dgm:t>
    </dgm:pt>
    <dgm:pt modelId="{D52C22B4-73BF-4E79-A3ED-CA6E1D26197A}">
      <dgm:prSet phldrT="[Text]"/>
      <dgm:spPr/>
      <dgm:t>
        <a:bodyPr/>
        <a:lstStyle/>
        <a:p>
          <a:r>
            <a:rPr lang="en-US" b="1" dirty="0" smtClean="0">
              <a:solidFill>
                <a:schemeClr val="tx1"/>
              </a:solidFill>
            </a:rPr>
            <a:t>Feb. Reallocation Award</a:t>
          </a:r>
          <a:endParaRPr lang="en-US" b="1" dirty="0">
            <a:solidFill>
              <a:schemeClr val="tx1"/>
            </a:solidFill>
          </a:endParaRPr>
        </a:p>
      </dgm:t>
    </dgm:pt>
    <dgm:pt modelId="{3E8126B7-5B7C-44F4-8550-4A624052C0CF}" type="parTrans" cxnId="{0F8DC3C6-200B-4CA7-808E-95D1265A363E}">
      <dgm:prSet/>
      <dgm:spPr/>
      <dgm:t>
        <a:bodyPr/>
        <a:lstStyle/>
        <a:p>
          <a:endParaRPr lang="en-US"/>
        </a:p>
      </dgm:t>
    </dgm:pt>
    <dgm:pt modelId="{8CBE19F6-CA6F-44C9-8FB8-AC5186064C7B}" type="sibTrans" cxnId="{0F8DC3C6-200B-4CA7-808E-95D1265A363E}">
      <dgm:prSet/>
      <dgm:spPr/>
      <dgm:t>
        <a:bodyPr/>
        <a:lstStyle/>
        <a:p>
          <a:endParaRPr lang="en-US"/>
        </a:p>
      </dgm:t>
    </dgm:pt>
    <dgm:pt modelId="{EED937EF-3C85-459E-BC70-F4901AE8A2EB}">
      <dgm:prSet phldrT="[Text]"/>
      <dgm:spPr/>
      <dgm:t>
        <a:bodyPr/>
        <a:lstStyle/>
        <a:p>
          <a:r>
            <a:rPr lang="en-US" b="1" dirty="0" smtClean="0">
              <a:solidFill>
                <a:schemeClr val="tx1"/>
              </a:solidFill>
            </a:rPr>
            <a:t>June Local Plan Presentation</a:t>
          </a:r>
          <a:endParaRPr lang="en-US" b="1" dirty="0">
            <a:solidFill>
              <a:schemeClr val="tx1"/>
            </a:solidFill>
          </a:endParaRPr>
        </a:p>
      </dgm:t>
    </dgm:pt>
    <dgm:pt modelId="{1CDD3EEB-02B5-4973-B4BC-B6A7238FE1DE}" type="parTrans" cxnId="{85DF38CB-CB02-489A-BAC9-62A6C4E377F6}">
      <dgm:prSet/>
      <dgm:spPr/>
      <dgm:t>
        <a:bodyPr/>
        <a:lstStyle/>
        <a:p>
          <a:endParaRPr lang="en-US"/>
        </a:p>
      </dgm:t>
    </dgm:pt>
    <dgm:pt modelId="{6DCBDEBA-80DB-45B6-8994-42D94A9DB012}" type="sibTrans" cxnId="{85DF38CB-CB02-489A-BAC9-62A6C4E377F6}">
      <dgm:prSet/>
      <dgm:spPr/>
      <dgm:t>
        <a:bodyPr/>
        <a:lstStyle/>
        <a:p>
          <a:endParaRPr lang="en-US"/>
        </a:p>
      </dgm:t>
    </dgm:pt>
    <dgm:pt modelId="{C09DCB5F-6E7A-4E5D-98AA-40DB374C6F90}">
      <dgm:prSet phldrT="[Text]"/>
      <dgm:spPr/>
      <dgm:t>
        <a:bodyPr/>
        <a:lstStyle/>
        <a:p>
          <a:r>
            <a:rPr lang="en-US" b="1" dirty="0" smtClean="0">
              <a:solidFill>
                <a:schemeClr val="tx1"/>
              </a:solidFill>
            </a:rPr>
            <a:t>April State Plan Due </a:t>
          </a:r>
          <a:endParaRPr lang="en-US" b="1" dirty="0">
            <a:solidFill>
              <a:schemeClr val="tx1"/>
            </a:solidFill>
          </a:endParaRPr>
        </a:p>
      </dgm:t>
    </dgm:pt>
    <dgm:pt modelId="{C4EDDBAD-F554-4A43-8DE2-06B314D2CBA7}" type="parTrans" cxnId="{B0ACAA34-49E1-44CE-A8FE-4200C3AA436C}">
      <dgm:prSet/>
      <dgm:spPr/>
      <dgm:t>
        <a:bodyPr/>
        <a:lstStyle/>
        <a:p>
          <a:endParaRPr lang="en-US"/>
        </a:p>
      </dgm:t>
    </dgm:pt>
    <dgm:pt modelId="{D64CC3F3-C442-47ED-8AFA-506990F4A586}" type="sibTrans" cxnId="{B0ACAA34-49E1-44CE-A8FE-4200C3AA436C}">
      <dgm:prSet/>
      <dgm:spPr/>
      <dgm:t>
        <a:bodyPr/>
        <a:lstStyle/>
        <a:p>
          <a:endParaRPr lang="en-US"/>
        </a:p>
      </dgm:t>
    </dgm:pt>
    <dgm:pt modelId="{7D613061-78DA-4377-A023-C249F8578526}">
      <dgm:prSet phldrT="[Text]"/>
      <dgm:spPr/>
      <dgm:t>
        <a:bodyPr/>
        <a:lstStyle/>
        <a:p>
          <a:r>
            <a:rPr lang="en-US" b="1" dirty="0" smtClean="0">
              <a:solidFill>
                <a:schemeClr val="tx1"/>
              </a:solidFill>
            </a:rPr>
            <a:t>Jan. Negotiate Performance Targets</a:t>
          </a:r>
          <a:endParaRPr lang="en-US" b="1" dirty="0">
            <a:solidFill>
              <a:schemeClr val="tx1"/>
            </a:solidFill>
          </a:endParaRPr>
        </a:p>
      </dgm:t>
    </dgm:pt>
    <dgm:pt modelId="{0C0D8A06-B210-4DC5-B3BA-304C8D1B7502}" type="parTrans" cxnId="{C5D967C1-2231-41E9-95EC-9DAC6F58E56B}">
      <dgm:prSet/>
      <dgm:spPr/>
      <dgm:t>
        <a:bodyPr/>
        <a:lstStyle/>
        <a:p>
          <a:endParaRPr lang="en-US"/>
        </a:p>
      </dgm:t>
    </dgm:pt>
    <dgm:pt modelId="{68E2F186-B86A-473F-84B0-D58AB5D0228D}" type="sibTrans" cxnId="{C5D967C1-2231-41E9-95EC-9DAC6F58E56B}">
      <dgm:prSet/>
      <dgm:spPr/>
      <dgm:t>
        <a:bodyPr/>
        <a:lstStyle/>
        <a:p>
          <a:endParaRPr lang="en-US"/>
        </a:p>
      </dgm:t>
    </dgm:pt>
    <dgm:pt modelId="{07AA1E10-2A83-4CF8-9267-79D1B34B4984}">
      <dgm:prSet phldrT="[Text]"/>
      <dgm:spPr/>
      <dgm:t>
        <a:bodyPr/>
        <a:lstStyle/>
        <a:p>
          <a:r>
            <a:rPr lang="en-US" b="1" dirty="0" smtClean="0">
              <a:solidFill>
                <a:schemeClr val="tx1"/>
              </a:solidFill>
            </a:rPr>
            <a:t>May Local Plan Due</a:t>
          </a:r>
          <a:endParaRPr lang="en-US" b="1" dirty="0">
            <a:solidFill>
              <a:schemeClr val="tx1"/>
            </a:solidFill>
          </a:endParaRPr>
        </a:p>
      </dgm:t>
    </dgm:pt>
    <dgm:pt modelId="{CC655D6B-7F85-4B6F-9F34-C70A67C6CDF3}" type="sibTrans" cxnId="{19FAC3A3-7C99-4A18-A279-8FCE7B15FD02}">
      <dgm:prSet/>
      <dgm:spPr/>
      <dgm:t>
        <a:bodyPr/>
        <a:lstStyle/>
        <a:p>
          <a:endParaRPr lang="en-US"/>
        </a:p>
      </dgm:t>
    </dgm:pt>
    <dgm:pt modelId="{83B235D1-C52B-460A-A59D-568219307251}" type="parTrans" cxnId="{19FAC3A3-7C99-4A18-A279-8FCE7B15FD02}">
      <dgm:prSet/>
      <dgm:spPr/>
      <dgm:t>
        <a:bodyPr/>
        <a:lstStyle/>
        <a:p>
          <a:endParaRPr lang="en-US"/>
        </a:p>
      </dgm:t>
    </dgm:pt>
    <dgm:pt modelId="{B7EE8259-965E-44F4-94B4-2943FFEBB9AC}" type="pres">
      <dgm:prSet presAssocID="{5C15AF12-759F-431F-9E51-C792A29F2DC2}" presName="Name0" presStyleCnt="0">
        <dgm:presLayoutVars>
          <dgm:dir/>
          <dgm:resizeHandles val="exact"/>
        </dgm:presLayoutVars>
      </dgm:prSet>
      <dgm:spPr/>
      <dgm:t>
        <a:bodyPr/>
        <a:lstStyle/>
        <a:p>
          <a:endParaRPr lang="en-US"/>
        </a:p>
      </dgm:t>
    </dgm:pt>
    <dgm:pt modelId="{C9829C38-7FA9-47B4-B0EA-B0DC73167058}" type="pres">
      <dgm:prSet presAssocID="{5C15AF12-759F-431F-9E51-C792A29F2DC2}" presName="cycle" presStyleCnt="0"/>
      <dgm:spPr/>
      <dgm:t>
        <a:bodyPr/>
        <a:lstStyle/>
        <a:p>
          <a:endParaRPr lang="en-US"/>
        </a:p>
      </dgm:t>
    </dgm:pt>
    <dgm:pt modelId="{523D623B-D098-4FE7-8EB1-511AFCC3C61F}" type="pres">
      <dgm:prSet presAssocID="{DF60AB00-AB66-4147-8E69-1AD01D463C87}" presName="nodeFirstNode" presStyleLbl="node1" presStyleIdx="0" presStyleCnt="9">
        <dgm:presLayoutVars>
          <dgm:bulletEnabled val="1"/>
        </dgm:presLayoutVars>
      </dgm:prSet>
      <dgm:spPr/>
      <dgm:t>
        <a:bodyPr/>
        <a:lstStyle/>
        <a:p>
          <a:endParaRPr lang="en-US"/>
        </a:p>
      </dgm:t>
    </dgm:pt>
    <dgm:pt modelId="{C08A5D4A-9CF5-413C-8E56-B35C83DDBAB0}" type="pres">
      <dgm:prSet presAssocID="{CFE3D3F6-F748-4E01-B43C-BE40491BF679}" presName="sibTransFirstNode" presStyleLbl="bgShp" presStyleIdx="0" presStyleCnt="1"/>
      <dgm:spPr/>
      <dgm:t>
        <a:bodyPr/>
        <a:lstStyle/>
        <a:p>
          <a:endParaRPr lang="en-US"/>
        </a:p>
      </dgm:t>
    </dgm:pt>
    <dgm:pt modelId="{29FFAD7D-EDE1-464C-BF6E-8E37F1EBBADC}" type="pres">
      <dgm:prSet presAssocID="{96EE956B-BBDE-4106-83D5-BDB146128730}" presName="nodeFollowingNodes" presStyleLbl="node1" presStyleIdx="1" presStyleCnt="9">
        <dgm:presLayoutVars>
          <dgm:bulletEnabled val="1"/>
        </dgm:presLayoutVars>
      </dgm:prSet>
      <dgm:spPr/>
      <dgm:t>
        <a:bodyPr/>
        <a:lstStyle/>
        <a:p>
          <a:endParaRPr lang="en-US"/>
        </a:p>
      </dgm:t>
    </dgm:pt>
    <dgm:pt modelId="{CF4CFEE9-C78A-43BB-87FF-80C9C4FB8DBD}" type="pres">
      <dgm:prSet presAssocID="{3E2BA080-BCF9-4B35-8CC6-0B7ABAC4C7D6}" presName="nodeFollowingNodes" presStyleLbl="node1" presStyleIdx="2" presStyleCnt="9">
        <dgm:presLayoutVars>
          <dgm:bulletEnabled val="1"/>
        </dgm:presLayoutVars>
      </dgm:prSet>
      <dgm:spPr/>
      <dgm:t>
        <a:bodyPr/>
        <a:lstStyle/>
        <a:p>
          <a:endParaRPr lang="en-US"/>
        </a:p>
      </dgm:t>
    </dgm:pt>
    <dgm:pt modelId="{DCB90410-C5C1-49F6-9A4F-B08BB1F29FCC}" type="pres">
      <dgm:prSet presAssocID="{BB6929B1-A071-4ACE-B22A-E0337F79A881}" presName="nodeFollowingNodes" presStyleLbl="node1" presStyleIdx="3" presStyleCnt="9">
        <dgm:presLayoutVars>
          <dgm:bulletEnabled val="1"/>
        </dgm:presLayoutVars>
      </dgm:prSet>
      <dgm:spPr>
        <a:prstGeom prst="ellipse">
          <a:avLst/>
        </a:prstGeom>
      </dgm:spPr>
      <dgm:t>
        <a:bodyPr/>
        <a:lstStyle/>
        <a:p>
          <a:endParaRPr lang="en-US"/>
        </a:p>
      </dgm:t>
    </dgm:pt>
    <dgm:pt modelId="{01ECE475-C6FD-49B5-B0AE-CC440C16C32C}" type="pres">
      <dgm:prSet presAssocID="{7D613061-78DA-4377-A023-C249F8578526}" presName="nodeFollowingNodes" presStyleLbl="node1" presStyleIdx="4" presStyleCnt="9">
        <dgm:presLayoutVars>
          <dgm:bulletEnabled val="1"/>
        </dgm:presLayoutVars>
      </dgm:prSet>
      <dgm:spPr/>
      <dgm:t>
        <a:bodyPr/>
        <a:lstStyle/>
        <a:p>
          <a:endParaRPr lang="en-US"/>
        </a:p>
      </dgm:t>
    </dgm:pt>
    <dgm:pt modelId="{5048A2A1-8ED6-4DF6-9607-38557155FC95}" type="pres">
      <dgm:prSet presAssocID="{D52C22B4-73BF-4E79-A3ED-CA6E1D26197A}" presName="nodeFollowingNodes" presStyleLbl="node1" presStyleIdx="5" presStyleCnt="9">
        <dgm:presLayoutVars>
          <dgm:bulletEnabled val="1"/>
        </dgm:presLayoutVars>
      </dgm:prSet>
      <dgm:spPr/>
      <dgm:t>
        <a:bodyPr/>
        <a:lstStyle/>
        <a:p>
          <a:endParaRPr lang="en-US"/>
        </a:p>
      </dgm:t>
    </dgm:pt>
    <dgm:pt modelId="{261FF6CA-5168-41ED-A185-E5A3330B5203}" type="pres">
      <dgm:prSet presAssocID="{C09DCB5F-6E7A-4E5D-98AA-40DB374C6F90}" presName="nodeFollowingNodes" presStyleLbl="node1" presStyleIdx="6" presStyleCnt="9">
        <dgm:presLayoutVars>
          <dgm:bulletEnabled val="1"/>
        </dgm:presLayoutVars>
      </dgm:prSet>
      <dgm:spPr>
        <a:prstGeom prst="ellipse">
          <a:avLst/>
        </a:prstGeom>
      </dgm:spPr>
      <dgm:t>
        <a:bodyPr/>
        <a:lstStyle/>
        <a:p>
          <a:endParaRPr lang="en-US"/>
        </a:p>
      </dgm:t>
    </dgm:pt>
    <dgm:pt modelId="{BB865991-976C-410A-91DB-2E67C1079D01}" type="pres">
      <dgm:prSet presAssocID="{07AA1E10-2A83-4CF8-9267-79D1B34B4984}" presName="nodeFollowingNodes" presStyleLbl="node1" presStyleIdx="7" presStyleCnt="9">
        <dgm:presLayoutVars>
          <dgm:bulletEnabled val="1"/>
        </dgm:presLayoutVars>
      </dgm:prSet>
      <dgm:spPr/>
      <dgm:t>
        <a:bodyPr/>
        <a:lstStyle/>
        <a:p>
          <a:endParaRPr lang="en-US"/>
        </a:p>
      </dgm:t>
    </dgm:pt>
    <dgm:pt modelId="{CB09EEC9-5D32-4727-9A6B-035FB24A7695}" type="pres">
      <dgm:prSet presAssocID="{EED937EF-3C85-459E-BC70-F4901AE8A2EB}" presName="nodeFollowingNodes" presStyleLbl="node1" presStyleIdx="8" presStyleCnt="9">
        <dgm:presLayoutVars>
          <dgm:bulletEnabled val="1"/>
        </dgm:presLayoutVars>
      </dgm:prSet>
      <dgm:spPr/>
      <dgm:t>
        <a:bodyPr/>
        <a:lstStyle/>
        <a:p>
          <a:endParaRPr lang="en-US"/>
        </a:p>
      </dgm:t>
    </dgm:pt>
  </dgm:ptLst>
  <dgm:cxnLst>
    <dgm:cxn modelId="{85DF38CB-CB02-489A-BAC9-62A6C4E377F6}" srcId="{5C15AF12-759F-431F-9E51-C792A29F2DC2}" destId="{EED937EF-3C85-459E-BC70-F4901AE8A2EB}" srcOrd="8" destOrd="0" parTransId="{1CDD3EEB-02B5-4973-B4BC-B6A7238FE1DE}" sibTransId="{6DCBDEBA-80DB-45B6-8994-42D94A9DB012}"/>
    <dgm:cxn modelId="{C5D967C1-2231-41E9-95EC-9DAC6F58E56B}" srcId="{5C15AF12-759F-431F-9E51-C792A29F2DC2}" destId="{7D613061-78DA-4377-A023-C249F8578526}" srcOrd="4" destOrd="0" parTransId="{0C0D8A06-B210-4DC5-B3BA-304C8D1B7502}" sibTransId="{68E2F186-B86A-473F-84B0-D58AB5D0228D}"/>
    <dgm:cxn modelId="{2E1C4FFF-6BB8-414D-AB7D-BE9F005788E1}" srcId="{5C15AF12-759F-431F-9E51-C792A29F2DC2}" destId="{DF60AB00-AB66-4147-8E69-1AD01D463C87}" srcOrd="0" destOrd="0" parTransId="{F37FF4AD-C5FF-4EC0-B8C5-C714E1C6C273}" sibTransId="{CFE3D3F6-F748-4E01-B43C-BE40491BF679}"/>
    <dgm:cxn modelId="{7A1A57C7-F0A7-4851-9395-1D9BD6282AC7}" type="presOf" srcId="{7D613061-78DA-4377-A023-C249F8578526}" destId="{01ECE475-C6FD-49B5-B0AE-CC440C16C32C}" srcOrd="0" destOrd="0" presId="urn:microsoft.com/office/officeart/2005/8/layout/cycle3"/>
    <dgm:cxn modelId="{70925DD2-24C0-488C-B8FD-451EDD41BD13}" type="presOf" srcId="{3E2BA080-BCF9-4B35-8CC6-0B7ABAC4C7D6}" destId="{CF4CFEE9-C78A-43BB-87FF-80C9C4FB8DBD}" srcOrd="0" destOrd="0" presId="urn:microsoft.com/office/officeart/2005/8/layout/cycle3"/>
    <dgm:cxn modelId="{DF685961-7A8A-4D2B-99CA-7DB1D8677752}" type="presOf" srcId="{CFE3D3F6-F748-4E01-B43C-BE40491BF679}" destId="{C08A5D4A-9CF5-413C-8E56-B35C83DDBAB0}" srcOrd="0" destOrd="0" presId="urn:microsoft.com/office/officeart/2005/8/layout/cycle3"/>
    <dgm:cxn modelId="{19FAC3A3-7C99-4A18-A279-8FCE7B15FD02}" srcId="{5C15AF12-759F-431F-9E51-C792A29F2DC2}" destId="{07AA1E10-2A83-4CF8-9267-79D1B34B4984}" srcOrd="7" destOrd="0" parTransId="{83B235D1-C52B-460A-A59D-568219307251}" sibTransId="{CC655D6B-7F85-4B6F-9F34-C70A67C6CDF3}"/>
    <dgm:cxn modelId="{F05454DA-25C2-4F40-9273-1296EC49D017}" type="presOf" srcId="{DF60AB00-AB66-4147-8E69-1AD01D463C87}" destId="{523D623B-D098-4FE7-8EB1-511AFCC3C61F}" srcOrd="0" destOrd="0" presId="urn:microsoft.com/office/officeart/2005/8/layout/cycle3"/>
    <dgm:cxn modelId="{11D6CF3D-37B7-4054-A8B7-8223676F11B3}" type="presOf" srcId="{5C15AF12-759F-431F-9E51-C792A29F2DC2}" destId="{B7EE8259-965E-44F4-94B4-2943FFEBB9AC}" srcOrd="0" destOrd="0" presId="urn:microsoft.com/office/officeart/2005/8/layout/cycle3"/>
    <dgm:cxn modelId="{B0ACAA34-49E1-44CE-A8FE-4200C3AA436C}" srcId="{5C15AF12-759F-431F-9E51-C792A29F2DC2}" destId="{C09DCB5F-6E7A-4E5D-98AA-40DB374C6F90}" srcOrd="6" destOrd="0" parTransId="{C4EDDBAD-F554-4A43-8DE2-06B314D2CBA7}" sibTransId="{D64CC3F3-C442-47ED-8AFA-506990F4A586}"/>
    <dgm:cxn modelId="{8952AC97-7C23-4761-9CD2-F01748960C6E}" type="presOf" srcId="{07AA1E10-2A83-4CF8-9267-79D1B34B4984}" destId="{BB865991-976C-410A-91DB-2E67C1079D01}" srcOrd="0" destOrd="0" presId="urn:microsoft.com/office/officeart/2005/8/layout/cycle3"/>
    <dgm:cxn modelId="{2B6ACA0A-C6A4-438C-90C5-988021A1376E}" type="presOf" srcId="{96EE956B-BBDE-4106-83D5-BDB146128730}" destId="{29FFAD7D-EDE1-464C-BF6E-8E37F1EBBADC}" srcOrd="0" destOrd="0" presId="urn:microsoft.com/office/officeart/2005/8/layout/cycle3"/>
    <dgm:cxn modelId="{ADA48627-CCD0-4C55-A4D9-3E8B6258C78D}" type="presOf" srcId="{C09DCB5F-6E7A-4E5D-98AA-40DB374C6F90}" destId="{261FF6CA-5168-41ED-A185-E5A3330B5203}" srcOrd="0" destOrd="0" presId="urn:microsoft.com/office/officeart/2005/8/layout/cycle3"/>
    <dgm:cxn modelId="{02AFAEFF-8608-4872-AB34-7AD8DD92E7CB}" type="presOf" srcId="{EED937EF-3C85-459E-BC70-F4901AE8A2EB}" destId="{CB09EEC9-5D32-4727-9A6B-035FB24A7695}" srcOrd="0" destOrd="0" presId="urn:microsoft.com/office/officeart/2005/8/layout/cycle3"/>
    <dgm:cxn modelId="{E95525D5-070A-4E54-8A1C-B242315C8E17}" type="presOf" srcId="{D52C22B4-73BF-4E79-A3ED-CA6E1D26197A}" destId="{5048A2A1-8ED6-4DF6-9607-38557155FC95}" srcOrd="0" destOrd="0" presId="urn:microsoft.com/office/officeart/2005/8/layout/cycle3"/>
    <dgm:cxn modelId="{14EDD843-BE37-471D-BBB3-32330DCC5120}" type="presOf" srcId="{BB6929B1-A071-4ACE-B22A-E0337F79A881}" destId="{DCB90410-C5C1-49F6-9A4F-B08BB1F29FCC}" srcOrd="0" destOrd="0" presId="urn:microsoft.com/office/officeart/2005/8/layout/cycle3"/>
    <dgm:cxn modelId="{0F8DC3C6-200B-4CA7-808E-95D1265A363E}" srcId="{5C15AF12-759F-431F-9E51-C792A29F2DC2}" destId="{D52C22B4-73BF-4E79-A3ED-CA6E1D26197A}" srcOrd="5" destOrd="0" parTransId="{3E8126B7-5B7C-44F4-8550-4A624052C0CF}" sibTransId="{8CBE19F6-CA6F-44C9-8FB8-AC5186064C7B}"/>
    <dgm:cxn modelId="{E956EEBA-C18B-492D-BE2A-714666F58510}" srcId="{5C15AF12-759F-431F-9E51-C792A29F2DC2}" destId="{BB6929B1-A071-4ACE-B22A-E0337F79A881}" srcOrd="3" destOrd="0" parTransId="{DB0EB2AB-CCDE-4860-9BCE-C4D061ED93E7}" sibTransId="{9D1F14E7-5D1B-4D83-A17B-5A7200F9AB8F}"/>
    <dgm:cxn modelId="{A108BCD2-359A-4245-8DE7-53D5E6F9973C}" srcId="{5C15AF12-759F-431F-9E51-C792A29F2DC2}" destId="{96EE956B-BBDE-4106-83D5-BDB146128730}" srcOrd="1" destOrd="0" parTransId="{91CE1026-CC86-44B1-B835-C3C8080D3576}" sibTransId="{50627937-0AEE-4E51-8868-5C14522C8BF3}"/>
    <dgm:cxn modelId="{82A49579-34B8-4CEA-B605-52F3AB2BECCA}" srcId="{5C15AF12-759F-431F-9E51-C792A29F2DC2}" destId="{3E2BA080-BCF9-4B35-8CC6-0B7ABAC4C7D6}" srcOrd="2" destOrd="0" parTransId="{D68C2694-72BC-47C0-9383-D860F3C4A765}" sibTransId="{31DCBACA-8A85-4E5E-9914-93695F2AA07C}"/>
    <dgm:cxn modelId="{607C4374-D62F-4E57-94CF-5B5B00EFA352}" type="presParOf" srcId="{B7EE8259-965E-44F4-94B4-2943FFEBB9AC}" destId="{C9829C38-7FA9-47B4-B0EA-B0DC73167058}" srcOrd="0" destOrd="0" presId="urn:microsoft.com/office/officeart/2005/8/layout/cycle3"/>
    <dgm:cxn modelId="{D1E258B3-3095-4FD4-8F56-1B890E2C03B9}" type="presParOf" srcId="{C9829C38-7FA9-47B4-B0EA-B0DC73167058}" destId="{523D623B-D098-4FE7-8EB1-511AFCC3C61F}" srcOrd="0" destOrd="0" presId="urn:microsoft.com/office/officeart/2005/8/layout/cycle3"/>
    <dgm:cxn modelId="{9759D8DD-786A-4858-9FA3-92EBF9BB3360}" type="presParOf" srcId="{C9829C38-7FA9-47B4-B0EA-B0DC73167058}" destId="{C08A5D4A-9CF5-413C-8E56-B35C83DDBAB0}" srcOrd="1" destOrd="0" presId="urn:microsoft.com/office/officeart/2005/8/layout/cycle3"/>
    <dgm:cxn modelId="{69E3AF68-3AB6-4307-9788-6814AD329F22}" type="presParOf" srcId="{C9829C38-7FA9-47B4-B0EA-B0DC73167058}" destId="{29FFAD7D-EDE1-464C-BF6E-8E37F1EBBADC}" srcOrd="2" destOrd="0" presId="urn:microsoft.com/office/officeart/2005/8/layout/cycle3"/>
    <dgm:cxn modelId="{92BABA3E-FCA7-4672-B84A-92DDB6C9EE9E}" type="presParOf" srcId="{C9829C38-7FA9-47B4-B0EA-B0DC73167058}" destId="{CF4CFEE9-C78A-43BB-87FF-80C9C4FB8DBD}" srcOrd="3" destOrd="0" presId="urn:microsoft.com/office/officeart/2005/8/layout/cycle3"/>
    <dgm:cxn modelId="{AE69F7F9-46D3-4CFF-B9BA-53B34A14BBC8}" type="presParOf" srcId="{C9829C38-7FA9-47B4-B0EA-B0DC73167058}" destId="{DCB90410-C5C1-49F6-9A4F-B08BB1F29FCC}" srcOrd="4" destOrd="0" presId="urn:microsoft.com/office/officeart/2005/8/layout/cycle3"/>
    <dgm:cxn modelId="{0A5C26C4-8B0B-46FA-A1EB-FBCF34CF84D7}" type="presParOf" srcId="{C9829C38-7FA9-47B4-B0EA-B0DC73167058}" destId="{01ECE475-C6FD-49B5-B0AE-CC440C16C32C}" srcOrd="5" destOrd="0" presId="urn:microsoft.com/office/officeart/2005/8/layout/cycle3"/>
    <dgm:cxn modelId="{C615B262-D548-4B4B-984A-3933CF99FA74}" type="presParOf" srcId="{C9829C38-7FA9-47B4-B0EA-B0DC73167058}" destId="{5048A2A1-8ED6-4DF6-9607-38557155FC95}" srcOrd="6" destOrd="0" presId="urn:microsoft.com/office/officeart/2005/8/layout/cycle3"/>
    <dgm:cxn modelId="{9BBCD207-6490-436A-83CF-3AC30985FBDC}" type="presParOf" srcId="{C9829C38-7FA9-47B4-B0EA-B0DC73167058}" destId="{261FF6CA-5168-41ED-A185-E5A3330B5203}" srcOrd="7" destOrd="0" presId="urn:microsoft.com/office/officeart/2005/8/layout/cycle3"/>
    <dgm:cxn modelId="{7CC9EA6D-13D2-4A19-B9FB-C357E675EBE9}" type="presParOf" srcId="{C9829C38-7FA9-47B4-B0EA-B0DC73167058}" destId="{BB865991-976C-410A-91DB-2E67C1079D01}" srcOrd="8" destOrd="0" presId="urn:microsoft.com/office/officeart/2005/8/layout/cycle3"/>
    <dgm:cxn modelId="{358584AE-8ED4-480C-B8F2-41359BBCD2A6}" type="presParOf" srcId="{C9829C38-7FA9-47B4-B0EA-B0DC73167058}" destId="{CB09EEC9-5D32-4727-9A6B-035FB24A7695}"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7010E-F812-49B9-8388-60D3AC1BCEA2}" type="datetimeFigureOut">
              <a:rPr lang="en-US" smtClean="0"/>
              <a:t>10/12/2016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DEA41-0543-41FF-B56C-B9B8A8954EF2}" type="slidenum">
              <a:rPr lang="en-US" smtClean="0"/>
              <a:t>‹#›</a:t>
            </a:fld>
            <a:endParaRPr lang="en-US"/>
          </a:p>
        </p:txBody>
      </p:sp>
    </p:spTree>
    <p:extLst>
      <p:ext uri="{BB962C8B-B14F-4D97-AF65-F5344CB8AC3E}">
        <p14:creationId xmlns:p14="http://schemas.microsoft.com/office/powerpoint/2010/main" val="146264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600" b="1" dirty="0"/>
              <a:t>Advisory Committee Questions</a:t>
            </a:r>
          </a:p>
          <a:p>
            <a:endParaRPr lang="en-US" dirty="0" smtClean="0"/>
          </a:p>
          <a:p>
            <a:r>
              <a:rPr lang="en-US" dirty="0" smtClean="0"/>
              <a:t>Take</a:t>
            </a:r>
            <a:r>
              <a:rPr lang="en-US" baseline="0" dirty="0" smtClean="0"/>
              <a:t> a minute to reflect on your own experiences as a member of an advisory committee.  Please commit your thoughts to paper below:  </a:t>
            </a:r>
          </a:p>
          <a:p>
            <a:endParaRPr lang="en-US" baseline="0" dirty="0" smtClean="0"/>
          </a:p>
          <a:p>
            <a:r>
              <a:rPr lang="en-US" dirty="0" smtClean="0"/>
              <a:t>1. Advisory Committee work  </a:t>
            </a:r>
          </a:p>
          <a:p>
            <a:pPr lvl="1"/>
            <a:r>
              <a:rPr lang="en-US" dirty="0" smtClean="0"/>
              <a:t>Assessment and counsel  </a:t>
            </a:r>
          </a:p>
          <a:p>
            <a:pPr lvl="2"/>
            <a:r>
              <a:rPr lang="en-US" dirty="0" smtClean="0"/>
              <a:t>-Its about program improvement.</a:t>
            </a:r>
          </a:p>
          <a:p>
            <a:pPr lvl="1"/>
            <a:r>
              <a:rPr lang="en-US" dirty="0" smtClean="0"/>
              <a:t>Assistance  </a:t>
            </a:r>
          </a:p>
          <a:p>
            <a:pPr lvl="2"/>
            <a:r>
              <a:rPr lang="en-US" dirty="0" smtClean="0"/>
              <a:t>-securing mentors, WBL, long term planning</a:t>
            </a:r>
          </a:p>
          <a:p>
            <a:pPr lvl="1"/>
            <a:r>
              <a:rPr lang="en-US" dirty="0" smtClean="0"/>
              <a:t>Promotion, advocacy, recruitment </a:t>
            </a:r>
          </a:p>
          <a:p>
            <a:pPr lvl="1"/>
            <a:r>
              <a:rPr lang="en-US" dirty="0" smtClean="0"/>
              <a:t>	-working with the community, legislators, professional organizations </a:t>
            </a:r>
          </a:p>
          <a:p>
            <a:r>
              <a:rPr lang="en-US" b="1" dirty="0" smtClean="0">
                <a:solidFill>
                  <a:srgbClr val="C00000"/>
                </a:solidFill>
              </a:rPr>
              <a:t>Question:  </a:t>
            </a:r>
            <a:r>
              <a:rPr lang="en-US" dirty="0" smtClean="0">
                <a:solidFill>
                  <a:srgbClr val="C00000"/>
                </a:solidFill>
              </a:rPr>
              <a:t>reflect on your own committee.</a:t>
            </a:r>
          </a:p>
          <a:p>
            <a:pPr lvl="1"/>
            <a:r>
              <a:rPr lang="en-US" dirty="0" smtClean="0">
                <a:solidFill>
                  <a:srgbClr val="C00000"/>
                </a:solidFill>
              </a:rPr>
              <a:t>How have you provided the above components ?  </a:t>
            </a:r>
          </a:p>
          <a:p>
            <a:pPr lvl="1"/>
            <a:endParaRPr lang="en-US" dirty="0" smtClean="0">
              <a:solidFill>
                <a:srgbClr val="C00000"/>
              </a:solidFill>
            </a:endParaRPr>
          </a:p>
          <a:p>
            <a:pPr lvl="1"/>
            <a:endParaRPr lang="en-US" dirty="0" smtClean="0">
              <a:solidFill>
                <a:srgbClr val="C00000"/>
              </a:solidFill>
            </a:endParaRPr>
          </a:p>
          <a:p>
            <a:pPr lvl="1"/>
            <a:endParaRPr lang="en-US" dirty="0" smtClean="0">
              <a:solidFill>
                <a:srgbClr val="C00000"/>
              </a:solidFill>
            </a:endParaRPr>
          </a:p>
          <a:p>
            <a:pPr lvl="1"/>
            <a:endParaRPr lang="en-US" dirty="0" smtClean="0">
              <a:solidFill>
                <a:srgbClr val="C00000"/>
              </a:solidFill>
            </a:endParaRPr>
          </a:p>
          <a:p>
            <a:pPr lvl="1"/>
            <a:endParaRPr lang="en-US" dirty="0" smtClean="0">
              <a:solidFill>
                <a:srgbClr val="C00000"/>
              </a:solidFill>
            </a:endParaRPr>
          </a:p>
          <a:p>
            <a:pPr lvl="0"/>
            <a:r>
              <a:rPr lang="en-US" dirty="0" smtClean="0">
                <a:solidFill>
                  <a:srgbClr val="C00000"/>
                </a:solidFill>
              </a:rPr>
              <a:t>2)</a:t>
            </a:r>
            <a:r>
              <a:rPr lang="en-US" baseline="0" dirty="0" smtClean="0">
                <a:solidFill>
                  <a:srgbClr val="C00000"/>
                </a:solidFill>
              </a:rPr>
              <a:t> </a:t>
            </a:r>
            <a:r>
              <a:rPr lang="en-US" dirty="0" smtClean="0">
                <a:solidFill>
                  <a:srgbClr val="C00000"/>
                </a:solidFill>
              </a:rPr>
              <a:t>Cycle of Work</a:t>
            </a:r>
          </a:p>
          <a:p>
            <a:pPr lvl="0"/>
            <a:r>
              <a:rPr lang="en-US" dirty="0">
                <a:solidFill>
                  <a:srgbClr val="C00000"/>
                </a:solidFill>
              </a:rPr>
              <a:t>Question:  Reflecting on your own committee.  how have your intersected with the Perkins cycle of work?  How could that be improved?  </a:t>
            </a:r>
          </a:p>
          <a:p>
            <a:pPr lvl="0"/>
            <a:endParaRPr lang="en-US" dirty="0"/>
          </a:p>
          <a:p>
            <a:pPr lvl="1"/>
            <a:endParaRPr lang="en-US" dirty="0" smtClean="0">
              <a:solidFill>
                <a:srgbClr val="C00000"/>
              </a:solidFill>
            </a:endParaRPr>
          </a:p>
          <a:p>
            <a:pPr lvl="1"/>
            <a:endParaRPr lang="en-US" dirty="0" smtClean="0">
              <a:solidFill>
                <a:srgbClr val="C00000"/>
              </a:solidFill>
            </a:endParaRPr>
          </a:p>
          <a:p>
            <a:pPr lvl="1"/>
            <a:endParaRPr lang="en-US" dirty="0" smtClean="0">
              <a:solidFill>
                <a:srgbClr val="C00000"/>
              </a:solidFill>
            </a:endParaRPr>
          </a:p>
          <a:p>
            <a:pPr lvl="1"/>
            <a:endParaRPr lang="en-US" dirty="0" smtClean="0">
              <a:solidFill>
                <a:srgbClr val="C00000"/>
              </a:solidFill>
            </a:endParaRPr>
          </a:p>
          <a:p>
            <a:pPr lvl="1"/>
            <a:endParaRPr lang="en-US" dirty="0" smtClean="0">
              <a:solidFill>
                <a:srgbClr val="C00000"/>
              </a:solidFill>
            </a:endParaRPr>
          </a:p>
          <a:p>
            <a:pPr lvl="1"/>
            <a:endParaRPr lang="en-US" dirty="0" smtClean="0">
              <a:solidFill>
                <a:srgbClr val="C00000"/>
              </a:solidFill>
            </a:endParaRPr>
          </a:p>
          <a:p>
            <a:pPr lvl="1"/>
            <a:endParaRPr lang="en-US" dirty="0" smtClean="0">
              <a:solidFill>
                <a:srgbClr val="C00000"/>
              </a:solidFill>
            </a:endParaRPr>
          </a:p>
          <a:p>
            <a:pPr lvl="1"/>
            <a:endParaRPr lang="en-US" dirty="0" smtClean="0">
              <a:solidFill>
                <a:srgbClr val="C00000"/>
              </a:solidFill>
            </a:endParaRPr>
          </a:p>
          <a:p>
            <a:pPr lvl="1"/>
            <a:endParaRPr lang="en-US" dirty="0" smtClean="0">
              <a:solidFill>
                <a:srgbClr val="C00000"/>
              </a:solidFill>
            </a:endParaRPr>
          </a:p>
          <a:p>
            <a:pPr defTabSz="931774"/>
            <a:r>
              <a:rPr lang="en-US" b="1" dirty="0" smtClean="0">
                <a:solidFill>
                  <a:srgbClr val="C00000"/>
                </a:solidFill>
              </a:rPr>
              <a:t>3)</a:t>
            </a:r>
            <a:r>
              <a:rPr lang="en-US" dirty="0" smtClean="0">
                <a:solidFill>
                  <a:srgbClr val="C00000"/>
                </a:solidFill>
              </a:rPr>
              <a:t> Structure and Design</a:t>
            </a:r>
          </a:p>
          <a:p>
            <a:r>
              <a:rPr lang="en-US" b="1" dirty="0" smtClean="0">
                <a:solidFill>
                  <a:srgbClr val="C00000"/>
                </a:solidFill>
              </a:rPr>
              <a:t>Questions:  </a:t>
            </a:r>
          </a:p>
          <a:p>
            <a:pPr marL="407651" lvl="1"/>
            <a:r>
              <a:rPr lang="en-US" b="1" dirty="0" smtClean="0">
                <a:solidFill>
                  <a:srgbClr val="C00000"/>
                </a:solidFill>
              </a:rPr>
              <a:t>What works well in your current committee? </a:t>
            </a:r>
          </a:p>
          <a:p>
            <a:pPr marL="407651" lvl="1"/>
            <a:r>
              <a:rPr lang="en-US" b="1" dirty="0" smtClean="0">
                <a:solidFill>
                  <a:srgbClr val="C00000"/>
                </a:solidFill>
              </a:rPr>
              <a:t>What is a barrier to good work? </a:t>
            </a:r>
          </a:p>
          <a:p>
            <a:pPr marL="407651" lvl="1"/>
            <a:r>
              <a:rPr lang="en-US" b="1" dirty="0" smtClean="0">
                <a:solidFill>
                  <a:srgbClr val="C00000"/>
                </a:solidFill>
              </a:rPr>
              <a:t>What would you like to add, delete,  change?  </a:t>
            </a:r>
          </a:p>
          <a:p>
            <a:endParaRPr lang="en-US" dirty="0" smtClean="0"/>
          </a:p>
          <a:p>
            <a:pPr lvl="1"/>
            <a:endParaRPr lang="en-US"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D7FB8533-B0A4-49BA-8915-B1BB474569B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45517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Impending reauthorization give opportunity for MN to update our State Plan.</a:t>
            </a:r>
          </a:p>
          <a:p>
            <a:endParaRPr lang="en-US" dirty="0" smtClean="0"/>
          </a:p>
          <a:p>
            <a:r>
              <a:rPr lang="en-US" dirty="0" smtClean="0"/>
              <a:t>The Minnesota</a:t>
            </a:r>
            <a:r>
              <a:rPr lang="en-US" baseline="0" dirty="0" smtClean="0"/>
              <a:t> CTE Goals were approved and are reviewed every year in the state plan review process by the US Department of Education, Office of Career Technical and Adult Education (OCTAE). They include rigorous programs of study within career pathways, partnerships, ensuring success of all students (including special populations), student transitions-high school to college, among consortia and to further education, and sustaining the consortium.</a:t>
            </a:r>
          </a:p>
          <a:p>
            <a:endParaRPr lang="en-US" baseline="0" dirty="0" smtClean="0"/>
          </a:p>
          <a:p>
            <a:r>
              <a:rPr lang="en-US" baseline="0" dirty="0" smtClean="0"/>
              <a:t>ABE can partner with consortia on all of the goals, especially 2, 3 and 4</a:t>
            </a:r>
          </a:p>
          <a:p>
            <a:endParaRPr lang="en-US" baseline="0" dirty="0" smtClean="0"/>
          </a:p>
          <a:p>
            <a:pPr defTabSz="931774">
              <a:defRPr/>
            </a:pPr>
            <a:r>
              <a:rPr lang="en-US" dirty="0"/>
              <a:t>In the Perkins legislation, the term “special populations” means </a:t>
            </a:r>
          </a:p>
          <a:p>
            <a:pPr marL="232943" indent="-232943" defTabSz="931774">
              <a:buFontTx/>
              <a:buAutoNum type="arabicParenBoth"/>
              <a:defRPr/>
            </a:pPr>
            <a:r>
              <a:rPr lang="en-US" dirty="0"/>
              <a:t>individuals with disabilities; </a:t>
            </a:r>
          </a:p>
          <a:p>
            <a:pPr marL="232943" indent="-232943" defTabSz="931774">
              <a:buFontTx/>
              <a:buAutoNum type="arabicParenBoth"/>
              <a:defRPr/>
            </a:pPr>
            <a:r>
              <a:rPr lang="en-US" dirty="0"/>
              <a:t>individuals from economically disadvantaged families, including foster children; </a:t>
            </a:r>
          </a:p>
          <a:p>
            <a:pPr marL="232943" indent="-232943" defTabSz="931774">
              <a:buFontTx/>
              <a:buAutoNum type="arabicParenBoth"/>
              <a:defRPr/>
            </a:pPr>
            <a:r>
              <a:rPr lang="en-US" dirty="0"/>
              <a:t>individual s preparing for nontraditional training and employment; </a:t>
            </a:r>
          </a:p>
          <a:p>
            <a:pPr marL="232943" indent="-232943" defTabSz="931774">
              <a:buFontTx/>
              <a:buAutoNum type="arabicParenBoth"/>
              <a:defRPr/>
            </a:pPr>
            <a:r>
              <a:rPr lang="en-US" dirty="0"/>
              <a:t>single parents, including single pregnant women; </a:t>
            </a:r>
          </a:p>
          <a:p>
            <a:pPr marL="232943" indent="-232943" defTabSz="931774">
              <a:buFontTx/>
              <a:buAutoNum type="arabicParenBoth"/>
              <a:defRPr/>
            </a:pPr>
            <a:r>
              <a:rPr lang="en-US" dirty="0"/>
              <a:t>displaced homemakers; and, </a:t>
            </a:r>
          </a:p>
          <a:p>
            <a:pPr marL="232943" indent="-232943" defTabSz="931774">
              <a:buFontTx/>
              <a:buAutoNum type="arabicParenBoth"/>
              <a:defRPr/>
            </a:pPr>
            <a:r>
              <a:rPr lang="en-US" dirty="0"/>
              <a:t>individuals with limited English proficiency. </a:t>
            </a:r>
          </a:p>
          <a:p>
            <a:endParaRPr lang="en-US" dirty="0"/>
          </a:p>
        </p:txBody>
      </p:sp>
      <p:sp>
        <p:nvSpPr>
          <p:cNvPr id="4" name="Slide Number Placeholder 3"/>
          <p:cNvSpPr>
            <a:spLocks noGrp="1"/>
          </p:cNvSpPr>
          <p:nvPr>
            <p:ph type="sldNum" sz="quarter" idx="10"/>
          </p:nvPr>
        </p:nvSpPr>
        <p:spPr/>
        <p:txBody>
          <a:bodyPr/>
          <a:lstStyle/>
          <a:p>
            <a:pPr>
              <a:defRPr/>
            </a:pPr>
            <a:fld id="{EF0FB422-006B-4321-B886-EA3CC1C41191}"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58631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Let me do a quick overview of how Perkins work is organized in the state of Minnesota. </a:t>
            </a:r>
          </a:p>
          <a:p>
            <a:r>
              <a:rPr lang="en-US" sz="2400" dirty="0"/>
              <a:t>Here’s an  overview of geographic lay-out of the  State’s 26 Perkins consortia.  </a:t>
            </a:r>
          </a:p>
          <a:p>
            <a:r>
              <a:rPr lang="en-US" sz="2400" dirty="0"/>
              <a:t>Each consortium has a minimum of one college and one school district. </a:t>
            </a:r>
          </a:p>
          <a:p>
            <a:r>
              <a:rPr lang="en-US" sz="2400" dirty="0"/>
              <a:t>We do have one consortium with 40 school districts-  I think that’s the max.  </a:t>
            </a:r>
          </a:p>
          <a:p>
            <a:r>
              <a:rPr lang="en-US" sz="2400" dirty="0"/>
              <a:t>You can see the organization is geographical.  Joining our 343 high schools with </a:t>
            </a:r>
          </a:p>
          <a:p>
            <a:r>
              <a:rPr lang="en-US" sz="2400" dirty="0"/>
              <a:t>You have 2 handouts that speak to the students we serve, the increased success of our distinct population when CTE is part of their education, and the profile of our diverse students.  </a:t>
            </a:r>
          </a:p>
          <a:p>
            <a:endParaRPr lang="en-US" sz="2400" dirty="0"/>
          </a:p>
          <a:p>
            <a:pPr defTabSz="949478">
              <a:buClr>
                <a:schemeClr val="accent6">
                  <a:lumMod val="75000"/>
                </a:schemeClr>
              </a:buClr>
              <a:buSzPct val="125000"/>
              <a:defRPr/>
            </a:pPr>
            <a:r>
              <a:rPr lang="en-US" altLang="en-US" sz="2400" dirty="0">
                <a:latin typeface="Arial" panose="020B0604020202020204" pitchFamily="34" charset="0"/>
              </a:rPr>
              <a:t>Metro “call Out’ map #17 and #18 represent our consortia with One College + One District</a:t>
            </a:r>
          </a:p>
          <a:p>
            <a:pPr defTabSz="949478">
              <a:buClr>
                <a:schemeClr val="accent6">
                  <a:lumMod val="75000"/>
                </a:schemeClr>
              </a:buClr>
              <a:buSzPct val="125000"/>
              <a:defRPr/>
            </a:pPr>
            <a:endParaRPr lang="en-US" altLang="en-US" sz="2400" dirty="0">
              <a:latin typeface="Arial" panose="020B0604020202020204" pitchFamily="34" charset="0"/>
            </a:endParaRPr>
          </a:p>
          <a:p>
            <a:pPr defTabSz="949478">
              <a:buClr>
                <a:schemeClr val="accent6">
                  <a:lumMod val="75000"/>
                </a:schemeClr>
              </a:buClr>
              <a:buSzPct val="125000"/>
              <a:defRPr/>
            </a:pPr>
            <a:r>
              <a:rPr lang="en-US" altLang="en-US" sz="2400" dirty="0">
                <a:latin typeface="Arial" panose="020B0604020202020204" pitchFamily="34" charset="0"/>
              </a:rPr>
              <a:t>Minnesota West represent the multiple campuses and multiple districts– 5 campuses/one accredited college and 43 districts</a:t>
            </a:r>
          </a:p>
          <a:p>
            <a:pPr defTabSz="949478">
              <a:buClr>
                <a:schemeClr val="accent6">
                  <a:lumMod val="75000"/>
                </a:schemeClr>
              </a:buClr>
              <a:buSzPct val="125000"/>
              <a:defRPr/>
            </a:pPr>
            <a:endParaRPr lang="en-US" altLang="en-US" sz="2400" dirty="0">
              <a:latin typeface="Arial" panose="020B0604020202020204" pitchFamily="34" charset="0"/>
            </a:endParaRPr>
          </a:p>
          <a:p>
            <a:pPr defTabSz="949478">
              <a:buClr>
                <a:schemeClr val="accent6">
                  <a:lumMod val="75000"/>
                </a:schemeClr>
              </a:buClr>
              <a:buSzPct val="125000"/>
              <a:defRPr/>
            </a:pPr>
            <a:endParaRPr lang="en-US" altLang="en-US" sz="2400" dirty="0">
              <a:latin typeface="Arial" panose="020B0604020202020204" pitchFamily="34" charset="0"/>
            </a:endParaRPr>
          </a:p>
          <a:p>
            <a:pPr defTabSz="949478">
              <a:buClr>
                <a:schemeClr val="accent6">
                  <a:lumMod val="75000"/>
                </a:schemeClr>
              </a:buClr>
              <a:buSzPct val="125000"/>
              <a:defRPr/>
            </a:pPr>
            <a:r>
              <a:rPr lang="en-US" altLang="en-US" sz="2400" dirty="0">
                <a:latin typeface="Arial" panose="020B0604020202020204" pitchFamily="34" charset="0"/>
              </a:rPr>
              <a:t>PLAY THE SLIDE TO SEE IT</a:t>
            </a:r>
          </a:p>
          <a:p>
            <a:pPr>
              <a:buClr>
                <a:schemeClr val="accent6">
                  <a:lumMod val="75000"/>
                </a:schemeClr>
              </a:buClr>
              <a:buSzPct val="125000"/>
            </a:pPr>
            <a:endParaRPr lang="en-US" sz="2400" dirty="0">
              <a:latin typeface="Arial" panose="020B0604020202020204" pitchFamily="34" charset="0"/>
              <a:cs typeface="Arial" panose="020B0604020202020204" pitchFamily="34" charset="0"/>
            </a:endParaRPr>
          </a:p>
          <a:p>
            <a:pPr>
              <a:buClr>
                <a:schemeClr val="accent6">
                  <a:lumMod val="75000"/>
                </a:schemeClr>
              </a:buClr>
              <a:buSzPct val="125000"/>
            </a:pPr>
            <a:r>
              <a:rPr lang="en-US" sz="2400" dirty="0">
                <a:latin typeface="Arial" panose="020B0604020202020204" pitchFamily="34" charset="0"/>
                <a:cs typeface="Arial" panose="020B0604020202020204" pitchFamily="34" charset="0"/>
              </a:rPr>
              <a:t>Funds distributed to 26 consortia that include:</a:t>
            </a:r>
            <a:endParaRPr lang="en-US" sz="800" i="1" u="sng" dirty="0">
              <a:latin typeface="Arial" panose="020B0604020202020204" pitchFamily="34" charset="0"/>
              <a:cs typeface="Arial" panose="020B0604020202020204" pitchFamily="34" charset="0"/>
            </a:endParaRPr>
          </a:p>
          <a:p>
            <a:pPr marL="534081" lvl="1">
              <a:buFont typeface="Arial" panose="020B0604020202020204" pitchFamily="34" charset="0"/>
              <a:buChar char="•"/>
            </a:pPr>
            <a:r>
              <a:rPr lang="en-US" sz="2400" i="1" u="sng" dirty="0">
                <a:latin typeface="Arial" panose="020B0604020202020204" pitchFamily="34" charset="0"/>
                <a:cs typeface="Arial" panose="020B0604020202020204" pitchFamily="34" charset="0"/>
              </a:rPr>
              <a:t>at least one secondary </a:t>
            </a:r>
            <a:r>
              <a:rPr lang="en-US" sz="2400" dirty="0">
                <a:latin typeface="Arial" panose="020B0604020202020204" pitchFamily="34" charset="0"/>
                <a:cs typeface="Arial" panose="020B0604020202020204" pitchFamily="34" charset="0"/>
              </a:rPr>
              <a:t>district</a:t>
            </a:r>
            <a:endParaRPr lang="en-US" sz="800" dirty="0">
              <a:latin typeface="Arial" panose="020B0604020202020204" pitchFamily="34" charset="0"/>
              <a:cs typeface="Arial" panose="020B0604020202020204" pitchFamily="34" charset="0"/>
            </a:endParaRPr>
          </a:p>
          <a:p>
            <a:pPr marL="534081" lvl="1">
              <a:buFont typeface="Arial" panose="020B0604020202020204" pitchFamily="34" charset="0"/>
              <a:buChar char="•"/>
            </a:pPr>
            <a:r>
              <a:rPr lang="en-US" sz="2400" i="1" u="sng" dirty="0">
                <a:latin typeface="Arial" panose="020B0604020202020204" pitchFamily="34" charset="0"/>
                <a:cs typeface="Arial" panose="020B0604020202020204" pitchFamily="34" charset="0"/>
              </a:rPr>
              <a:t>at least one eligible </a:t>
            </a:r>
            <a:br>
              <a:rPr lang="en-US" sz="2400" i="1" u="sng" dirty="0">
                <a:latin typeface="Arial" panose="020B0604020202020204" pitchFamily="34" charset="0"/>
                <a:cs typeface="Arial" panose="020B0604020202020204" pitchFamily="34" charset="0"/>
              </a:rPr>
            </a:br>
            <a:r>
              <a:rPr lang="en-US" sz="2400" i="1" u="sng" dirty="0">
                <a:latin typeface="Arial" panose="020B0604020202020204" pitchFamily="34" charset="0"/>
                <a:cs typeface="Arial" panose="020B0604020202020204" pitchFamily="34" charset="0"/>
              </a:rPr>
              <a:t>postsecondary </a:t>
            </a:r>
            <a:r>
              <a:rPr lang="en-US" sz="2400" dirty="0">
                <a:latin typeface="Arial" panose="020B0604020202020204" pitchFamily="34" charset="0"/>
                <a:cs typeface="Arial" panose="020B0604020202020204" pitchFamily="34" charset="0"/>
              </a:rPr>
              <a:t>institution</a:t>
            </a:r>
          </a:p>
          <a:p>
            <a:pPr marL="237369" lvl="1"/>
            <a:endParaRPr lang="en-US" sz="2400" dirty="0">
              <a:latin typeface="Arial" panose="020B0604020202020204" pitchFamily="34" charset="0"/>
              <a:cs typeface="Arial" panose="020B0604020202020204" pitchFamily="34" charset="0"/>
            </a:endParaRPr>
          </a:p>
          <a:p>
            <a:pPr marL="237369" lvl="1"/>
            <a:r>
              <a:rPr lang="en-US" sz="2400" dirty="0">
                <a:latin typeface="Arial" panose="020B0604020202020204" pitchFamily="34" charset="0"/>
                <a:cs typeface="Arial" panose="020B0604020202020204" pitchFamily="34" charset="0"/>
              </a:rPr>
              <a:t>Each consortium submits a single unified local plan developed to benefit the consortium as a whole.</a:t>
            </a:r>
            <a:r>
              <a:rPr lang="en-US" sz="2400" u="sng" dirty="0">
                <a:latin typeface="Arial" panose="020B0604020202020204" pitchFamily="34" charset="0"/>
                <a:cs typeface="Arial" panose="020B0604020202020204" pitchFamily="34" charset="0"/>
              </a:rPr>
              <a:t> </a:t>
            </a:r>
          </a:p>
          <a:p>
            <a:endParaRPr lang="en-US" b="1" dirty="0" smtClean="0"/>
          </a:p>
          <a:p>
            <a:r>
              <a:rPr lang="en-US" b="1" dirty="0" smtClean="0"/>
              <a:t>CLICK</a:t>
            </a:r>
          </a:p>
          <a:p>
            <a:endParaRPr lang="en-US" dirty="0" smtClean="0"/>
          </a:p>
          <a:p>
            <a:r>
              <a:rPr lang="en-US" dirty="0" smtClean="0"/>
              <a:t>Minneapolis</a:t>
            </a:r>
            <a:r>
              <a:rPr lang="en-US" baseline="0" dirty="0" smtClean="0"/>
              <a:t> and St Paul are only consortia with one school district -- # of students??</a:t>
            </a:r>
          </a:p>
          <a:p>
            <a:endParaRPr lang="en-US" dirty="0" smtClean="0"/>
          </a:p>
          <a:p>
            <a:r>
              <a:rPr lang="en-US" dirty="0" smtClean="0"/>
              <a:t>Which consortium has the most students?</a:t>
            </a:r>
          </a:p>
          <a:p>
            <a:endParaRPr lang="en-US" dirty="0" smtClean="0"/>
          </a:p>
          <a:p>
            <a:r>
              <a:rPr lang="en-US" dirty="0" smtClean="0"/>
              <a:t>Which consortium is the smallest?</a:t>
            </a:r>
            <a:endParaRPr lang="en-US" dirty="0"/>
          </a:p>
        </p:txBody>
      </p:sp>
      <p:sp>
        <p:nvSpPr>
          <p:cNvPr id="4" name="Slide Number Placeholder 3"/>
          <p:cNvSpPr>
            <a:spLocks noGrp="1"/>
          </p:cNvSpPr>
          <p:nvPr>
            <p:ph type="sldNum" sz="quarter" idx="10"/>
          </p:nvPr>
        </p:nvSpPr>
        <p:spPr/>
        <p:txBody>
          <a:bodyPr/>
          <a:lstStyle/>
          <a:p>
            <a:fld id="{D7FB8533-B0A4-49BA-8915-B1BB474569B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73814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While a minimum of two meetings/year is requested, the most viable committees are part of all the major components of the Perkins work plan.  Sometime after the first of the year, the consortium will performance indicator targets.  That’s an opportunity to review what that needs to be done.  Its also a good time to begin the work on what could be…. What’s our dream for the program?  What are our long term goals.  </a:t>
            </a:r>
          </a:p>
          <a:p>
            <a:pPr lvl="0"/>
            <a:r>
              <a:rPr lang="en-US" dirty="0"/>
              <a:t>Short term operational components are taken care of by staff.  What’s the long term outlook, goal, plan?  </a:t>
            </a:r>
          </a:p>
          <a:p>
            <a:pPr lvl="0"/>
            <a:endParaRPr lang="en-US" dirty="0"/>
          </a:p>
          <a:p>
            <a:pPr lvl="0"/>
            <a:r>
              <a:rPr lang="en-US" dirty="0">
                <a:solidFill>
                  <a:srgbClr val="C00000"/>
                </a:solidFill>
              </a:rPr>
              <a:t>Question:  reflecting on your own committee:  how have your intersected with the Perkins cycle of work?  How could that be improved?  </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fld id="{B2F8F4AC-3075-4E02-95C7-37F8AD5D333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5664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algn="ctr" eaLnBrk="0" fontAlgn="base" hangingPunct="0">
              <a:spcBef>
                <a:spcPct val="50000"/>
              </a:spcBef>
              <a:spcAft>
                <a:spcPct val="0"/>
              </a:spcAft>
              <a:defRPr sz="3600" b="1">
                <a:solidFill>
                  <a:schemeClr val="tx1"/>
                </a:solidFill>
                <a:latin typeface="Arial" charset="0"/>
              </a:defRPr>
            </a:lvl6pPr>
            <a:lvl7pPr marL="2971800" indent="-228600" algn="ctr" eaLnBrk="0" fontAlgn="base" hangingPunct="0">
              <a:spcBef>
                <a:spcPct val="50000"/>
              </a:spcBef>
              <a:spcAft>
                <a:spcPct val="0"/>
              </a:spcAft>
              <a:defRPr sz="3600" b="1">
                <a:solidFill>
                  <a:schemeClr val="tx1"/>
                </a:solidFill>
                <a:latin typeface="Arial" charset="0"/>
              </a:defRPr>
            </a:lvl7pPr>
            <a:lvl8pPr marL="3429000" indent="-228600" algn="ctr" eaLnBrk="0" fontAlgn="base" hangingPunct="0">
              <a:spcBef>
                <a:spcPct val="50000"/>
              </a:spcBef>
              <a:spcAft>
                <a:spcPct val="0"/>
              </a:spcAft>
              <a:defRPr sz="3600" b="1">
                <a:solidFill>
                  <a:schemeClr val="tx1"/>
                </a:solidFill>
                <a:latin typeface="Arial" charset="0"/>
              </a:defRPr>
            </a:lvl8pPr>
            <a:lvl9pPr marL="3886200" indent="-228600" algn="ctr" eaLnBrk="0" fontAlgn="base" hangingPunct="0">
              <a:spcBef>
                <a:spcPct val="50000"/>
              </a:spcBef>
              <a:spcAft>
                <a:spcPct val="0"/>
              </a:spcAft>
              <a:defRPr sz="3600" b="1">
                <a:solidFill>
                  <a:schemeClr val="tx1"/>
                </a:solidFill>
                <a:latin typeface="Arial" charset="0"/>
              </a:defRPr>
            </a:lvl9pPr>
          </a:lstStyle>
          <a:p>
            <a:fld id="{616FE139-8300-448F-8F67-D17BF950552F}" type="slidenum">
              <a:rPr lang="en-US" sz="1200" b="0" smtClean="0">
                <a:solidFill>
                  <a:prstClr val="black"/>
                </a:solidFill>
              </a:rPr>
              <a:pPr/>
              <a:t>5</a:t>
            </a:fld>
            <a:endParaRPr lang="en-US" sz="1200" b="0" smtClean="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dirty="0" smtClean="0"/>
          </a:p>
        </p:txBody>
      </p:sp>
    </p:spTree>
    <p:extLst>
      <p:ext uri="{BB962C8B-B14F-4D97-AF65-F5344CB8AC3E}">
        <p14:creationId xmlns:p14="http://schemas.microsoft.com/office/powerpoint/2010/main" val="298841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F8F4AC-3075-4E02-95C7-37F8AD5D333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65940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lide_title.jpg"/>
          <p:cNvPicPr>
            <a:picLocks noChangeAspect="1"/>
          </p:cNvPicPr>
          <p:nvPr/>
        </p:nvPicPr>
        <p:blipFill>
          <a:blip r:embed="rId2"/>
          <a:stretch>
            <a:fillRect/>
          </a:stretch>
        </p:blipFill>
        <p:spPr>
          <a:xfrm>
            <a:off x="0" y="0"/>
            <a:ext cx="12192000" cy="6858000"/>
          </a:xfrm>
          <a:prstGeom prst="rect">
            <a:avLst/>
          </a:prstGeom>
        </p:spPr>
      </p:pic>
      <p:sp>
        <p:nvSpPr>
          <p:cNvPr id="6" name="Round Same Side Corner Rectangle 5"/>
          <p:cNvSpPr/>
          <p:nvPr/>
        </p:nvSpPr>
        <p:spPr>
          <a:xfrm rot="16200000">
            <a:off x="7882423" y="-48929"/>
            <a:ext cx="1738888" cy="6880276"/>
          </a:xfrm>
          <a:prstGeom prst="round2SameRect">
            <a:avLst/>
          </a:prstGeom>
          <a:solidFill>
            <a:srgbClr val="FF6D14"/>
          </a:solidFill>
          <a:ln>
            <a:noFill/>
          </a:ln>
          <a:effectLst>
            <a:innerShdw blurRad="635000" dist="190500" dir="18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5648041" y="2505286"/>
            <a:ext cx="5937983" cy="1095165"/>
          </a:xfrm>
        </p:spPr>
        <p:txBody>
          <a:bodyPr>
            <a:noAutofit/>
          </a:bodyPr>
          <a:lstStyle>
            <a:lvl1pPr>
              <a:lnSpc>
                <a:spcPts val="4200"/>
              </a:lnSpc>
              <a:defRPr sz="3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648040" y="3766626"/>
            <a:ext cx="5937984" cy="915596"/>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CTE_Minnesota_RGB.png"/>
          <p:cNvPicPr>
            <a:picLocks noChangeAspect="1"/>
          </p:cNvPicPr>
          <p:nvPr/>
        </p:nvPicPr>
        <p:blipFill>
          <a:blip r:embed="rId3"/>
          <a:stretch>
            <a:fillRect/>
          </a:stretch>
        </p:blipFill>
        <p:spPr>
          <a:xfrm>
            <a:off x="8132065" y="384049"/>
            <a:ext cx="3094660" cy="813107"/>
          </a:xfrm>
          <a:prstGeom prst="rect">
            <a:avLst/>
          </a:prstGeom>
        </p:spPr>
      </p:pic>
    </p:spTree>
    <p:extLst>
      <p:ext uri="{BB962C8B-B14F-4D97-AF65-F5344CB8AC3E}">
        <p14:creationId xmlns:p14="http://schemas.microsoft.com/office/powerpoint/2010/main" val="34194098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ound Same Side Corner Rectangle 8"/>
          <p:cNvSpPr/>
          <p:nvPr/>
        </p:nvSpPr>
        <p:spPr>
          <a:xfrm rot="16200000">
            <a:off x="3962400" y="-1828800"/>
            <a:ext cx="5486400" cy="10972800"/>
          </a:xfrm>
          <a:prstGeom prst="round2SameRect">
            <a:avLst>
              <a:gd name="adj1" fmla="val 16667"/>
              <a:gd name="adj2" fmla="val 0"/>
            </a:avLst>
          </a:prstGeom>
          <a:solidFill>
            <a:srgbClr val="FF6D14"/>
          </a:solidFill>
          <a:ln>
            <a:noFill/>
          </a:ln>
          <a:effectLst>
            <a:innerShdw blurRad="635000" dist="3175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1828799" y="2500924"/>
            <a:ext cx="9764020" cy="3624384"/>
          </a:xfrm>
        </p:spPr>
        <p:txBody>
          <a:bodyPr/>
          <a:lstStyle>
            <a:lvl1pPr marL="0" indent="0" algn="l">
              <a:lnSpc>
                <a:spcPts val="2400"/>
              </a:lnSpc>
              <a:spcBef>
                <a:spcPts val="600"/>
              </a:spcBef>
              <a:buNone/>
              <a:defRPr sz="2000" b="1">
                <a:solidFill>
                  <a:schemeClr val="bg1"/>
                </a:solidFill>
              </a:defRPr>
            </a:lvl1pPr>
            <a:lvl2pPr marL="0" indent="-228600" algn="l">
              <a:lnSpc>
                <a:spcPts val="2400"/>
              </a:lnSpc>
              <a:spcBef>
                <a:spcPts val="600"/>
              </a:spcBef>
              <a:buFont typeface="Arial"/>
              <a:buChar char="•"/>
              <a:defRPr b="1">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p>
          <a:p>
            <a:pPr lvl="1"/>
            <a:r>
              <a:rPr lang="en-US" dirty="0" smtClean="0"/>
              <a:t>Second level</a:t>
            </a:r>
          </a:p>
        </p:txBody>
      </p:sp>
      <p:sp>
        <p:nvSpPr>
          <p:cNvPr id="2" name="Title 1"/>
          <p:cNvSpPr>
            <a:spLocks noGrp="1"/>
          </p:cNvSpPr>
          <p:nvPr>
            <p:ph type="ctrTitle" hasCustomPrompt="1"/>
          </p:nvPr>
        </p:nvSpPr>
        <p:spPr>
          <a:xfrm>
            <a:off x="1828800" y="1270001"/>
            <a:ext cx="9764019" cy="1025769"/>
          </a:xfrm>
        </p:spPr>
        <p:txBody>
          <a:bodyPr/>
          <a:lstStyle>
            <a:lvl1pPr>
              <a:defRPr b="1">
                <a:solidFill>
                  <a:schemeClr val="bg1"/>
                </a:solidFill>
              </a:defRPr>
            </a:lvl1pPr>
          </a:lstStyle>
          <a:p>
            <a:r>
              <a:rPr lang="en-US" dirty="0" smtClean="0"/>
              <a:t>Click to edit </a:t>
            </a:r>
            <a:br>
              <a:rPr lang="en-US" dirty="0" smtClean="0"/>
            </a:br>
            <a:r>
              <a:rPr lang="en-US" dirty="0" smtClean="0"/>
              <a:t>Master title style</a:t>
            </a:r>
            <a:endParaRPr lang="en-US" dirty="0"/>
          </a:p>
        </p:txBody>
      </p:sp>
      <p:cxnSp>
        <p:nvCxnSpPr>
          <p:cNvPr id="12" name="Straight Connector 11"/>
          <p:cNvCxnSpPr/>
          <p:nvPr/>
        </p:nvCxnSpPr>
        <p:spPr>
          <a:xfrm>
            <a:off x="1992924" y="2295769"/>
            <a:ext cx="10186051" cy="1588"/>
          </a:xfrm>
          <a:prstGeom prst="line">
            <a:avLst/>
          </a:prstGeom>
          <a:ln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891968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Reversed - 2">
    <p:spTree>
      <p:nvGrpSpPr>
        <p:cNvPr id="1" name=""/>
        <p:cNvGrpSpPr/>
        <p:nvPr/>
      </p:nvGrpSpPr>
      <p:grpSpPr>
        <a:xfrm>
          <a:off x="0" y="0"/>
          <a:ext cx="0" cy="0"/>
          <a:chOff x="0" y="0"/>
          <a:chExt cx="0" cy="0"/>
        </a:xfrm>
      </p:grpSpPr>
      <p:sp>
        <p:nvSpPr>
          <p:cNvPr id="7" name="Title 1"/>
          <p:cNvSpPr>
            <a:spLocks noGrp="1"/>
          </p:cNvSpPr>
          <p:nvPr>
            <p:ph type="title"/>
          </p:nvPr>
        </p:nvSpPr>
        <p:spPr>
          <a:xfrm>
            <a:off x="800235" y="546100"/>
            <a:ext cx="8206496" cy="1143000"/>
          </a:xfrm>
        </p:spPr>
        <p:txBody>
          <a:bodyPr>
            <a:normAutofit/>
          </a:bodyPr>
          <a:lstStyle>
            <a:lvl1pPr>
              <a:lnSpc>
                <a:spcPts val="3600"/>
              </a:lnSpc>
              <a:defRPr sz="3400">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800235" y="2044700"/>
            <a:ext cx="8206496" cy="4229100"/>
          </a:xfrm>
        </p:spPr>
        <p:txBody>
          <a:bodyPr>
            <a:normAutofit/>
          </a:bodyPr>
          <a:lstStyle>
            <a:lvl1pPr>
              <a:lnSpc>
                <a:spcPts val="3200"/>
              </a:lnSpc>
              <a:spcBef>
                <a:spcPts val="1800"/>
              </a:spcBef>
              <a:defRPr sz="2400">
                <a:solidFill>
                  <a:srgbClr val="FFFFFF"/>
                </a:solidFill>
              </a:defRPr>
            </a:lvl1pPr>
            <a:lvl2pPr>
              <a:lnSpc>
                <a:spcPts val="3200"/>
              </a:lnSpc>
              <a:spcBef>
                <a:spcPts val="1800"/>
              </a:spcBef>
              <a:defRPr sz="2400">
                <a:solidFill>
                  <a:srgbClr val="FFFFFF"/>
                </a:solidFill>
              </a:defRPr>
            </a:lvl2pPr>
            <a:lvl3pPr>
              <a:lnSpc>
                <a:spcPts val="3200"/>
              </a:lnSpc>
              <a:spcBef>
                <a:spcPts val="1800"/>
              </a:spcBef>
              <a:defRPr sz="2400">
                <a:solidFill>
                  <a:srgbClr val="FFFFFF"/>
                </a:solidFill>
              </a:defRPr>
            </a:lvl3pPr>
            <a:lvl4pPr>
              <a:lnSpc>
                <a:spcPts val="3200"/>
              </a:lnSpc>
              <a:spcBef>
                <a:spcPts val="1800"/>
              </a:spcBef>
              <a:defRPr sz="2400">
                <a:solidFill>
                  <a:srgbClr val="FFFFFF"/>
                </a:solidFill>
              </a:defRPr>
            </a:lvl4pPr>
            <a:lvl5pPr>
              <a:lnSpc>
                <a:spcPts val="3200"/>
              </a:lnSpc>
              <a:spcBef>
                <a:spcPts val="1800"/>
              </a:spcBef>
              <a:defRPr sz="24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136145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CEB0EBC-2586-4944-84AB-B024702E1771}" type="datetimeFigureOut">
              <a:rPr lang="en-US">
                <a:solidFill>
                  <a:prstClr val="black"/>
                </a:solidFill>
              </a:rPr>
              <a:pPr/>
              <a:t>10/12/2016</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9013A6A-054A-4478-9297-E17772ABC2B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9817126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CEB0EBC-2586-4944-84AB-B024702E1771}" type="datetimeFigureOut">
              <a:rPr lang="en-US">
                <a:solidFill>
                  <a:prstClr val="black"/>
                </a:solidFill>
              </a:rPr>
              <a:pPr/>
              <a:t>10/12/2016</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9013A6A-054A-4478-9297-E17772ABC2B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1698430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EB0EBC-2586-4944-84AB-B024702E1771}" type="datetimeFigureOut">
              <a:rPr lang="en-US">
                <a:solidFill>
                  <a:prstClr val="black"/>
                </a:solidFill>
              </a:rPr>
              <a:pPr/>
              <a:t>10/12/2016</a:t>
            </a:fld>
            <a:endParaRPr lang="en-US" dirty="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69013A6A-054A-4478-9297-E17772ABC2B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952447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CEB0EBC-2586-4944-84AB-B024702E1771}" type="datetimeFigureOut">
              <a:rPr lang="en-US">
                <a:solidFill>
                  <a:prstClr val="black"/>
                </a:solidFill>
              </a:rPr>
              <a:pPr/>
              <a:t>10/12/2016</a:t>
            </a:fld>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9013A6A-054A-4478-9297-E17772ABC2B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071145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CEB0EBC-2586-4944-84AB-B024702E1771}" type="datetimeFigureOut">
              <a:rPr lang="en-US">
                <a:solidFill>
                  <a:prstClr val="black"/>
                </a:solidFill>
              </a:rPr>
              <a:pPr/>
              <a:t>10/12/2016</a:t>
            </a:fld>
            <a:endParaRPr lang="en-US" dirty="0">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69013A6A-054A-4478-9297-E17772ABC2B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8087586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CEB0EBC-2586-4944-84AB-B024702E1771}" type="datetimeFigureOut">
              <a:rPr lang="en-US">
                <a:solidFill>
                  <a:prstClr val="black"/>
                </a:solidFill>
              </a:rPr>
              <a:pPr/>
              <a:t>10/12/2016</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9013A6A-054A-4478-9297-E17772ABC2B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57689201"/>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CEB0EBC-2586-4944-84AB-B024702E1771}" type="datetimeFigureOut">
              <a:rPr lang="en-US">
                <a:solidFill>
                  <a:prstClr val="black"/>
                </a:solidFill>
              </a:rPr>
              <a:pPr/>
              <a:t>10/12/2016</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9013A6A-054A-4478-9297-E17772ABC2B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1565179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CEB0EBC-2586-4944-84AB-B024702E1771}" type="datetimeFigureOut">
              <a:rPr lang="en-US">
                <a:solidFill>
                  <a:prstClr val="black"/>
                </a:solidFill>
              </a:rPr>
              <a:pPr/>
              <a:t>10/12/2016</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9013A6A-054A-4478-9297-E17772ABC2B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249167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 1">
    <p:spTree>
      <p:nvGrpSpPr>
        <p:cNvPr id="1" name=""/>
        <p:cNvGrpSpPr/>
        <p:nvPr/>
      </p:nvGrpSpPr>
      <p:grpSpPr>
        <a:xfrm>
          <a:off x="0" y="0"/>
          <a:ext cx="0" cy="0"/>
          <a:chOff x="0" y="0"/>
          <a:chExt cx="0" cy="0"/>
        </a:xfrm>
      </p:grpSpPr>
      <p:pic>
        <p:nvPicPr>
          <p:cNvPr id="9" name="Picture 8" descr="Slide_text_numb.png"/>
          <p:cNvPicPr>
            <a:picLocks noChangeAspect="1"/>
          </p:cNvPicPr>
          <p:nvPr/>
        </p:nvPicPr>
        <p:blipFill>
          <a:blip r:embed="rId2"/>
          <a:stretch>
            <a:fillRect/>
          </a:stretch>
        </p:blipFill>
        <p:spPr>
          <a:xfrm>
            <a:off x="1" y="0"/>
            <a:ext cx="12191999" cy="6858000"/>
          </a:xfrm>
          <a:prstGeom prst="rect">
            <a:avLst/>
          </a:prstGeom>
        </p:spPr>
      </p:pic>
      <p:sp>
        <p:nvSpPr>
          <p:cNvPr id="2" name="Title 1"/>
          <p:cNvSpPr>
            <a:spLocks noGrp="1"/>
          </p:cNvSpPr>
          <p:nvPr>
            <p:ph type="title"/>
          </p:nvPr>
        </p:nvSpPr>
        <p:spPr>
          <a:xfrm>
            <a:off x="800235" y="960138"/>
            <a:ext cx="8206496" cy="1143000"/>
          </a:xfrm>
        </p:spPr>
        <p:txBody>
          <a:bodyPr>
            <a:normAutofit/>
          </a:bodyPr>
          <a:lstStyle>
            <a:lvl1pPr>
              <a:lnSpc>
                <a:spcPts val="4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800235" y="2470489"/>
            <a:ext cx="8206496"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CTE_Minnesota_Transparent bkgr.png"/>
          <p:cNvPicPr>
            <a:picLocks noChangeAspect="1"/>
          </p:cNvPicPr>
          <p:nvPr/>
        </p:nvPicPr>
        <p:blipFill>
          <a:blip r:embed="rId3"/>
          <a:stretch>
            <a:fillRect/>
          </a:stretch>
        </p:blipFill>
        <p:spPr>
          <a:xfrm>
            <a:off x="9211565" y="384048"/>
            <a:ext cx="2545207" cy="668740"/>
          </a:xfrm>
          <a:prstGeom prst="rect">
            <a:avLst/>
          </a:prstGeom>
        </p:spPr>
      </p:pic>
    </p:spTree>
    <p:extLst>
      <p:ext uri="{BB962C8B-B14F-4D97-AF65-F5344CB8AC3E}">
        <p14:creationId xmlns:p14="http://schemas.microsoft.com/office/powerpoint/2010/main" val="284914386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CEB0EBC-2586-4944-84AB-B024702E1771}" type="datetimeFigureOut">
              <a:rPr lang="en-US">
                <a:solidFill>
                  <a:prstClr val="black"/>
                </a:solidFill>
              </a:rPr>
              <a:pPr/>
              <a:t>10/12/2016</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9013A6A-054A-4478-9297-E17772ABC2B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8533020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1" name="Picture 10" descr="Slide_design_title.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454400" y="3289914"/>
            <a:ext cx="8737600" cy="1230417"/>
          </a:xfrm>
        </p:spPr>
        <p:txBody>
          <a:bodyPr>
            <a:normAutofit/>
          </a:bodyPr>
          <a:lstStyle>
            <a:lvl1pPr algn="l">
              <a:lnSpc>
                <a:spcPts val="3800"/>
              </a:lnSpc>
              <a:defRPr sz="3600">
                <a:solidFill>
                  <a:srgbClr val="FFFFFF"/>
                </a:solidFill>
                <a:latin typeface="Geneva"/>
                <a:cs typeface="Geneva"/>
              </a:defRPr>
            </a:lvl1pPr>
          </a:lstStyle>
          <a:p>
            <a:r>
              <a:rPr lang="en-US" dirty="0" smtClean="0"/>
              <a:t>Click to edit </a:t>
            </a:r>
            <a:br>
              <a:rPr lang="en-US" dirty="0" smtClean="0"/>
            </a:br>
            <a:r>
              <a:rPr lang="en-US" dirty="0" smtClean="0"/>
              <a:t>Master title style</a:t>
            </a:r>
            <a:endParaRPr lang="en-US" dirty="0"/>
          </a:p>
        </p:txBody>
      </p:sp>
      <p:sp>
        <p:nvSpPr>
          <p:cNvPr id="4" name="Date Placeholder 3"/>
          <p:cNvSpPr>
            <a:spLocks noGrp="1"/>
          </p:cNvSpPr>
          <p:nvPr>
            <p:ph type="dt" sz="half" idx="10"/>
          </p:nvPr>
        </p:nvSpPr>
        <p:spPr/>
        <p:txBody>
          <a:bodyPr/>
          <a:lstStyle/>
          <a:p>
            <a:fld id="{C86D1AF1-F3F8-4FA1-AF02-8B7556B84733}"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32371-F480-4D69-8CE0-A2CEEFAF0C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53976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7" name="Picture 6" descr="Slide_title.jpg"/>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8260341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Round Same Side Corner Rectangle 8"/>
          <p:cNvSpPr/>
          <p:nvPr/>
        </p:nvSpPr>
        <p:spPr>
          <a:xfrm rot="16200000">
            <a:off x="3962400" y="-1828800"/>
            <a:ext cx="5486400" cy="10972800"/>
          </a:xfrm>
          <a:prstGeom prst="round2SameRect">
            <a:avLst>
              <a:gd name="adj1" fmla="val 16667"/>
              <a:gd name="adj2" fmla="val 0"/>
            </a:avLst>
          </a:prstGeom>
          <a:solidFill>
            <a:srgbClr val="FF6D14"/>
          </a:solidFill>
          <a:ln>
            <a:noFill/>
          </a:ln>
          <a:effectLst>
            <a:innerShdw blurRad="635000" dist="3175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Subtitle 2"/>
          <p:cNvSpPr>
            <a:spLocks noGrp="1"/>
          </p:cNvSpPr>
          <p:nvPr>
            <p:ph type="subTitle" idx="1" hasCustomPrompt="1"/>
          </p:nvPr>
        </p:nvSpPr>
        <p:spPr>
          <a:xfrm>
            <a:off x="1828799" y="2500924"/>
            <a:ext cx="9764020" cy="3624384"/>
          </a:xfrm>
        </p:spPr>
        <p:txBody>
          <a:bodyPr/>
          <a:lstStyle>
            <a:lvl1pPr marL="0" indent="0" algn="l">
              <a:lnSpc>
                <a:spcPts val="2400"/>
              </a:lnSpc>
              <a:spcBef>
                <a:spcPts val="600"/>
              </a:spcBef>
              <a:buNone/>
              <a:defRPr sz="2000" b="1">
                <a:solidFill>
                  <a:schemeClr val="bg1"/>
                </a:solidFill>
              </a:defRPr>
            </a:lvl1pPr>
            <a:lvl2pPr marL="0" indent="-228600" algn="l">
              <a:lnSpc>
                <a:spcPts val="2400"/>
              </a:lnSpc>
              <a:spcBef>
                <a:spcPts val="600"/>
              </a:spcBef>
              <a:buFont typeface="Arial"/>
              <a:buChar char="•"/>
              <a:defRPr b="1">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p>
          <a:p>
            <a:pPr lvl="1"/>
            <a:r>
              <a:rPr lang="en-US" dirty="0" smtClean="0"/>
              <a:t>Second level</a:t>
            </a:r>
          </a:p>
        </p:txBody>
      </p:sp>
      <p:sp>
        <p:nvSpPr>
          <p:cNvPr id="2" name="Title 1"/>
          <p:cNvSpPr>
            <a:spLocks noGrp="1"/>
          </p:cNvSpPr>
          <p:nvPr>
            <p:ph type="ctrTitle" hasCustomPrompt="1"/>
          </p:nvPr>
        </p:nvSpPr>
        <p:spPr>
          <a:xfrm>
            <a:off x="1828800" y="1270001"/>
            <a:ext cx="9764019" cy="1025769"/>
          </a:xfrm>
        </p:spPr>
        <p:txBody>
          <a:bodyPr/>
          <a:lstStyle>
            <a:lvl1pPr>
              <a:defRPr b="1">
                <a:solidFill>
                  <a:schemeClr val="bg1"/>
                </a:solidFill>
              </a:defRPr>
            </a:lvl1pPr>
          </a:lstStyle>
          <a:p>
            <a:r>
              <a:rPr lang="en-US" dirty="0" smtClean="0"/>
              <a:t>Click to edit </a:t>
            </a:r>
            <a:br>
              <a:rPr lang="en-US" dirty="0" smtClean="0"/>
            </a:br>
            <a:r>
              <a:rPr lang="en-US" dirty="0" smtClean="0"/>
              <a:t>Master title style</a:t>
            </a:r>
            <a:endParaRPr lang="en-US" dirty="0"/>
          </a:p>
        </p:txBody>
      </p:sp>
      <p:cxnSp>
        <p:nvCxnSpPr>
          <p:cNvPr id="12" name="Straight Connector 11"/>
          <p:cNvCxnSpPr/>
          <p:nvPr/>
        </p:nvCxnSpPr>
        <p:spPr>
          <a:xfrm>
            <a:off x="1992924" y="2295769"/>
            <a:ext cx="10186051" cy="1588"/>
          </a:xfrm>
          <a:prstGeom prst="line">
            <a:avLst/>
          </a:prstGeom>
          <a:ln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361784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pic>
        <p:nvPicPr>
          <p:cNvPr id="10" name="Picture 9" descr="Slide_design_text_reversed.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254765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5D8EE-93FA-4E3F-82CE-A7BB6683A69E}"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F6CB6A-4BA2-481A-AFCB-CF2536A8B0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3679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ext - 1">
    <p:spTree>
      <p:nvGrpSpPr>
        <p:cNvPr id="1" name=""/>
        <p:cNvGrpSpPr/>
        <p:nvPr/>
      </p:nvGrpSpPr>
      <p:grpSpPr>
        <a:xfrm>
          <a:off x="0" y="0"/>
          <a:ext cx="0" cy="0"/>
          <a:chOff x="0" y="0"/>
          <a:chExt cx="0" cy="0"/>
        </a:xfrm>
      </p:grpSpPr>
      <p:pic>
        <p:nvPicPr>
          <p:cNvPr id="7" name="Picture 6" descr="Slide_words_text.png"/>
          <p:cNvPicPr>
            <a:picLocks noChangeAspect="1"/>
          </p:cNvPicPr>
          <p:nvPr/>
        </p:nvPicPr>
        <p:blipFill>
          <a:blip r:embed="rId2"/>
          <a:stretch>
            <a:fillRect/>
          </a:stretch>
        </p:blipFill>
        <p:spPr>
          <a:xfrm>
            <a:off x="504" y="284"/>
            <a:ext cx="12190992" cy="6857433"/>
          </a:xfrm>
          <a:prstGeom prst="rect">
            <a:avLst/>
          </a:prstGeom>
        </p:spPr>
      </p:pic>
      <p:sp>
        <p:nvSpPr>
          <p:cNvPr id="2" name="Title 1"/>
          <p:cNvSpPr>
            <a:spLocks noGrp="1"/>
          </p:cNvSpPr>
          <p:nvPr>
            <p:ph type="title"/>
          </p:nvPr>
        </p:nvSpPr>
        <p:spPr>
          <a:xfrm>
            <a:off x="800235" y="960138"/>
            <a:ext cx="8206496" cy="1143000"/>
          </a:xfrm>
        </p:spPr>
        <p:txBody>
          <a:bodyPr>
            <a:normAutofit/>
          </a:bodyPr>
          <a:lstStyle>
            <a:lvl1pPr>
              <a:lnSpc>
                <a:spcPts val="4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800235" y="2470489"/>
            <a:ext cx="8206496"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CTE_Minnesota_RGB.png"/>
          <p:cNvPicPr>
            <a:picLocks noChangeAspect="1"/>
          </p:cNvPicPr>
          <p:nvPr/>
        </p:nvPicPr>
        <p:blipFill>
          <a:blip r:embed="rId3"/>
          <a:stretch>
            <a:fillRect/>
          </a:stretch>
        </p:blipFill>
        <p:spPr>
          <a:xfrm>
            <a:off x="7865365" y="384049"/>
            <a:ext cx="3094660" cy="813107"/>
          </a:xfrm>
          <a:prstGeom prst="rect">
            <a:avLst/>
          </a:prstGeom>
        </p:spPr>
      </p:pic>
    </p:spTree>
    <p:extLst>
      <p:ext uri="{BB962C8B-B14F-4D97-AF65-F5344CB8AC3E}">
        <p14:creationId xmlns:p14="http://schemas.microsoft.com/office/powerpoint/2010/main" val="95204973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235" y="503999"/>
            <a:ext cx="8206496" cy="1143000"/>
          </a:xfrm>
        </p:spPr>
        <p:txBody>
          <a:bodyPr>
            <a:normAutofit/>
          </a:bodyPr>
          <a:lstStyle>
            <a:lvl1pPr>
              <a:lnSpc>
                <a:spcPts val="3800"/>
              </a:lnSpc>
              <a:defRPr sz="32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Content Placeholder 2"/>
          <p:cNvSpPr>
            <a:spLocks noGrp="1"/>
          </p:cNvSpPr>
          <p:nvPr>
            <p:ph idx="1"/>
          </p:nvPr>
        </p:nvSpPr>
        <p:spPr>
          <a:xfrm>
            <a:off x="800235" y="2470489"/>
            <a:ext cx="8206496"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descr="CTE_Minnesota_RGB.png"/>
          <p:cNvPicPr>
            <a:picLocks noChangeAspect="1"/>
          </p:cNvPicPr>
          <p:nvPr/>
        </p:nvPicPr>
        <p:blipFill>
          <a:blip r:embed="rId2"/>
          <a:stretch>
            <a:fillRect/>
          </a:stretch>
        </p:blipFill>
        <p:spPr>
          <a:xfrm>
            <a:off x="8830565" y="323025"/>
            <a:ext cx="3094660" cy="813107"/>
          </a:xfrm>
          <a:prstGeom prst="rect">
            <a:avLst/>
          </a:prstGeom>
        </p:spPr>
      </p:pic>
    </p:spTree>
    <p:extLst>
      <p:ext uri="{BB962C8B-B14F-4D97-AF65-F5344CB8AC3E}">
        <p14:creationId xmlns:p14="http://schemas.microsoft.com/office/powerpoint/2010/main" val="223669498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pic>
        <p:nvPicPr>
          <p:cNvPr id="4" name="Picture 3" descr="Slide_design_text_reversed.jpg"/>
          <p:cNvPicPr>
            <a:picLocks noChangeAspect="1"/>
          </p:cNvPicPr>
          <p:nvPr/>
        </p:nvPicPr>
        <p:blipFill>
          <a:blip r:embed="rId2"/>
          <a:stretch>
            <a:fillRect/>
          </a:stretch>
        </p:blipFill>
        <p:spPr>
          <a:xfrm>
            <a:off x="0" y="0"/>
            <a:ext cx="12192000" cy="6858000"/>
          </a:xfrm>
          <a:prstGeom prst="rect">
            <a:avLst/>
          </a:prstGeom>
        </p:spPr>
      </p:pic>
      <p:sp>
        <p:nvSpPr>
          <p:cNvPr id="8" name="Rectangle 7"/>
          <p:cNvSpPr/>
          <p:nvPr/>
        </p:nvSpPr>
        <p:spPr>
          <a:xfrm rot="16200000">
            <a:off x="4792163" y="-2786237"/>
            <a:ext cx="2607687" cy="12192012"/>
          </a:xfrm>
          <a:prstGeom prst="rect">
            <a:avLst/>
          </a:prstGeom>
          <a:solidFill>
            <a:srgbClr val="FF6D14"/>
          </a:solidFill>
          <a:ln>
            <a:noFill/>
          </a:ln>
          <a:effectLst>
            <a:innerShdw blurRad="635000" dist="190500" dir="18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txBox="1">
            <a:spLocks/>
          </p:cNvSpPr>
          <p:nvPr/>
        </p:nvSpPr>
        <p:spPr>
          <a:xfrm>
            <a:off x="508001" y="2505286"/>
            <a:ext cx="11078023" cy="1095165"/>
          </a:xfrm>
          <a:prstGeom prst="rect">
            <a:avLst/>
          </a:prstGeom>
          <a:ln>
            <a:noFill/>
          </a:ln>
        </p:spPr>
        <p:txBody>
          <a:bodyPr vert="horz" lIns="91440" tIns="45720" rIns="91440" bIns="45720" rtlCol="0" anchor="ctr">
            <a:noAutofit/>
          </a:bodyPr>
          <a:lstStyle>
            <a:lvl1pPr>
              <a:lnSpc>
                <a:spcPts val="4200"/>
              </a:lnSpc>
              <a:defRPr sz="3400">
                <a:solidFill>
                  <a:srgbClr val="FFFFFF"/>
                </a:solidFill>
              </a:defRPr>
            </a:lvl1pPr>
          </a:lstStyle>
          <a:p>
            <a:pPr algn="ctr" defTabSz="457200">
              <a:spcBef>
                <a:spcPct val="0"/>
              </a:spcBef>
              <a:defRPr/>
            </a:pPr>
            <a:r>
              <a:rPr lang="en-US" dirty="0" smtClean="0">
                <a:latin typeface="Geneva"/>
                <a:cs typeface="Geneva"/>
              </a:rPr>
              <a:t>Click to edit </a:t>
            </a:r>
            <a:br>
              <a:rPr lang="en-US" dirty="0" smtClean="0">
                <a:latin typeface="Geneva"/>
                <a:cs typeface="Geneva"/>
              </a:rPr>
            </a:br>
            <a:r>
              <a:rPr lang="en-US" dirty="0" smtClean="0">
                <a:latin typeface="Geneva"/>
                <a:cs typeface="Geneva"/>
              </a:rPr>
              <a:t>Master title style</a:t>
            </a:r>
            <a:endParaRPr lang="en-US" dirty="0">
              <a:latin typeface="Geneva"/>
              <a:cs typeface="Geneva"/>
            </a:endParaRPr>
          </a:p>
        </p:txBody>
      </p:sp>
      <p:sp>
        <p:nvSpPr>
          <p:cNvPr id="6" name="Subtitle 2"/>
          <p:cNvSpPr txBox="1">
            <a:spLocks/>
          </p:cNvSpPr>
          <p:nvPr/>
        </p:nvSpPr>
        <p:spPr>
          <a:xfrm>
            <a:off x="508000" y="3766626"/>
            <a:ext cx="11078024" cy="915596"/>
          </a:xfrm>
          <a:prstGeom prst="rect">
            <a:avLst/>
          </a:prstGeom>
          <a:ln>
            <a:noFill/>
          </a:ln>
        </p:spPr>
        <p:txBody>
          <a:bodyPr vert="horz" lIns="91440" tIns="45720" rIns="91440" bIns="45720" rtlCol="0">
            <a:normAutofit/>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defTabSz="457200">
              <a:lnSpc>
                <a:spcPts val="3000"/>
              </a:lnSpc>
              <a:spcBef>
                <a:spcPts val="1800"/>
              </a:spcBef>
              <a:buFont typeface="Arial"/>
              <a:buNone/>
              <a:defRPr/>
            </a:pPr>
            <a:r>
              <a:rPr lang="en-US" sz="2000" dirty="0" smtClean="0">
                <a:latin typeface="Geneva"/>
                <a:cs typeface="Geneva"/>
              </a:rPr>
              <a:t>Click to edit Master subtitle style</a:t>
            </a:r>
            <a:endParaRPr lang="en-US" sz="2000" dirty="0">
              <a:latin typeface="Geneva"/>
              <a:cs typeface="Geneva"/>
            </a:endParaRPr>
          </a:p>
        </p:txBody>
      </p:sp>
      <p:pic>
        <p:nvPicPr>
          <p:cNvPr id="9" name="Picture 8" descr="CTE_Minnesota_Transparent bkgr.png"/>
          <p:cNvPicPr>
            <a:picLocks noChangeAspect="1"/>
          </p:cNvPicPr>
          <p:nvPr/>
        </p:nvPicPr>
        <p:blipFill>
          <a:blip r:embed="rId3"/>
          <a:stretch>
            <a:fillRect/>
          </a:stretch>
        </p:blipFill>
        <p:spPr>
          <a:xfrm>
            <a:off x="9211565" y="384048"/>
            <a:ext cx="2545207" cy="668740"/>
          </a:xfrm>
          <a:prstGeom prst="rect">
            <a:avLst/>
          </a:prstGeom>
        </p:spPr>
      </p:pic>
    </p:spTree>
    <p:extLst>
      <p:ext uri="{BB962C8B-B14F-4D97-AF65-F5344CB8AC3E}">
        <p14:creationId xmlns:p14="http://schemas.microsoft.com/office/powerpoint/2010/main" val="280843014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1" name="Picture 10" descr="Slide_design_title.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454400" y="3289914"/>
            <a:ext cx="8737600" cy="1230417"/>
          </a:xfrm>
        </p:spPr>
        <p:txBody>
          <a:bodyPr>
            <a:normAutofit/>
          </a:bodyPr>
          <a:lstStyle>
            <a:lvl1pPr algn="l">
              <a:lnSpc>
                <a:spcPts val="3800"/>
              </a:lnSpc>
              <a:defRPr sz="3600">
                <a:solidFill>
                  <a:srgbClr val="FFFFFF"/>
                </a:solidFill>
                <a:latin typeface="Geneva"/>
                <a:cs typeface="Geneva"/>
              </a:defRPr>
            </a:lvl1pPr>
          </a:lstStyle>
          <a:p>
            <a:r>
              <a:rPr lang="en-US" dirty="0" smtClean="0"/>
              <a:t>Click to edit </a:t>
            </a:r>
            <a:br>
              <a:rPr lang="en-US" dirty="0" smtClean="0"/>
            </a:br>
            <a:r>
              <a:rPr lang="en-US" dirty="0" smtClean="0"/>
              <a:t>Master 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CEB0EBC-2586-4944-84AB-B024702E1771}" type="datetimeFigureOut">
              <a:rPr lang="en-US">
                <a:solidFill>
                  <a:prstClr val="black"/>
                </a:solidFill>
              </a:rPr>
              <a:pPr/>
              <a:t>10/12/2016</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9013A6A-054A-4478-9297-E17772ABC2B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8611225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 Reversed - 1">
    <p:bg>
      <p:bgPr>
        <a:solidFill>
          <a:srgbClr val="262626"/>
        </a:solidFill>
        <a:effectLst/>
      </p:bgPr>
    </p:bg>
    <p:spTree>
      <p:nvGrpSpPr>
        <p:cNvPr id="1" name=""/>
        <p:cNvGrpSpPr/>
        <p:nvPr/>
      </p:nvGrpSpPr>
      <p:grpSpPr>
        <a:xfrm>
          <a:off x="0" y="0"/>
          <a:ext cx="0" cy="0"/>
          <a:chOff x="0" y="0"/>
          <a:chExt cx="0" cy="0"/>
        </a:xfrm>
      </p:grpSpPr>
      <p:pic>
        <p:nvPicPr>
          <p:cNvPr id="9" name="Picture 8" descr="Slide_design_text_reversed.jpg"/>
          <p:cNvPicPr>
            <a:picLocks noChangeAspect="1"/>
          </p:cNvPicPr>
          <p:nvPr/>
        </p:nvPicPr>
        <p:blipFill>
          <a:blip r:embed="rId2"/>
          <a:stretch>
            <a:fillRect/>
          </a:stretch>
        </p:blipFill>
        <p:spPr>
          <a:xfrm>
            <a:off x="0" y="0"/>
            <a:ext cx="12192000" cy="6858000"/>
          </a:xfrm>
          <a:prstGeom prst="rect">
            <a:avLst/>
          </a:prstGeom>
        </p:spPr>
      </p:pic>
      <p:sp>
        <p:nvSpPr>
          <p:cNvPr id="7" name="Title 1"/>
          <p:cNvSpPr>
            <a:spLocks noGrp="1"/>
          </p:cNvSpPr>
          <p:nvPr>
            <p:ph type="title"/>
          </p:nvPr>
        </p:nvSpPr>
        <p:spPr>
          <a:xfrm>
            <a:off x="800235" y="960138"/>
            <a:ext cx="8206496" cy="1143000"/>
          </a:xfrm>
        </p:spPr>
        <p:txBody>
          <a:bodyPr>
            <a:normAutofit/>
          </a:bodyPr>
          <a:lstStyle>
            <a:lvl1pPr>
              <a:lnSpc>
                <a:spcPts val="4000"/>
              </a:lnSpc>
              <a:defRPr sz="3600">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800235" y="2470489"/>
            <a:ext cx="8206496" cy="3419124"/>
          </a:xfrm>
        </p:spPr>
        <p:txBody>
          <a:bodyPr>
            <a:normAutofit/>
          </a:bodyPr>
          <a:lstStyle>
            <a:lvl1pPr>
              <a:lnSpc>
                <a:spcPts val="3200"/>
              </a:lnSpc>
              <a:spcBef>
                <a:spcPts val="1800"/>
              </a:spcBef>
              <a:defRPr sz="2400">
                <a:solidFill>
                  <a:srgbClr val="FFFFFF"/>
                </a:solidFill>
              </a:defRPr>
            </a:lvl1pPr>
            <a:lvl2pPr>
              <a:lnSpc>
                <a:spcPts val="3200"/>
              </a:lnSpc>
              <a:spcBef>
                <a:spcPts val="1800"/>
              </a:spcBef>
              <a:defRPr sz="2400">
                <a:solidFill>
                  <a:srgbClr val="FFFFFF"/>
                </a:solidFill>
              </a:defRPr>
            </a:lvl2pPr>
            <a:lvl3pPr>
              <a:lnSpc>
                <a:spcPts val="3200"/>
              </a:lnSpc>
              <a:spcBef>
                <a:spcPts val="1800"/>
              </a:spcBef>
              <a:defRPr sz="2400">
                <a:solidFill>
                  <a:srgbClr val="FFFFFF"/>
                </a:solidFill>
              </a:defRPr>
            </a:lvl3pPr>
            <a:lvl4pPr>
              <a:lnSpc>
                <a:spcPts val="3200"/>
              </a:lnSpc>
              <a:spcBef>
                <a:spcPts val="1800"/>
              </a:spcBef>
              <a:defRPr sz="2400">
                <a:solidFill>
                  <a:srgbClr val="FFFFFF"/>
                </a:solidFill>
              </a:defRPr>
            </a:lvl4pPr>
            <a:lvl5pPr>
              <a:lnSpc>
                <a:spcPts val="3200"/>
              </a:lnSpc>
              <a:spcBef>
                <a:spcPts val="1800"/>
              </a:spcBef>
              <a:defRPr sz="24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917464" y="2171521"/>
            <a:ext cx="11274537" cy="1588"/>
          </a:xfrm>
          <a:prstGeom prst="line">
            <a:avLst/>
          </a:prstGeom>
          <a:ln w="114300" cap="flat" cmpd="sng" algn="ctr">
            <a:solidFill>
              <a:srgbClr val="FF6D13"/>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2" name="Picture 11" descr="CTE_Minnesota_Transparent bkgr.png"/>
          <p:cNvPicPr>
            <a:picLocks noChangeAspect="1"/>
          </p:cNvPicPr>
          <p:nvPr/>
        </p:nvPicPr>
        <p:blipFill>
          <a:blip r:embed="rId3"/>
          <a:stretch>
            <a:fillRect/>
          </a:stretch>
        </p:blipFill>
        <p:spPr>
          <a:xfrm>
            <a:off x="9211565" y="384048"/>
            <a:ext cx="2545207" cy="668740"/>
          </a:xfrm>
          <a:prstGeom prst="rect">
            <a:avLst/>
          </a:prstGeom>
        </p:spPr>
      </p:pic>
    </p:spTree>
    <p:extLst>
      <p:ext uri="{BB962C8B-B14F-4D97-AF65-F5344CB8AC3E}">
        <p14:creationId xmlns:p14="http://schemas.microsoft.com/office/powerpoint/2010/main" val="193082900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ext - Reversed - 1">
    <p:bg>
      <p:bgPr>
        <a:solidFill>
          <a:srgbClr val="262626"/>
        </a:solidFill>
        <a:effectLst/>
      </p:bgPr>
    </p:bg>
    <p:spTree>
      <p:nvGrpSpPr>
        <p:cNvPr id="1" name=""/>
        <p:cNvGrpSpPr/>
        <p:nvPr/>
      </p:nvGrpSpPr>
      <p:grpSpPr>
        <a:xfrm>
          <a:off x="0" y="0"/>
          <a:ext cx="0" cy="0"/>
          <a:chOff x="0" y="0"/>
          <a:chExt cx="0" cy="0"/>
        </a:xfrm>
      </p:grpSpPr>
      <p:pic>
        <p:nvPicPr>
          <p:cNvPr id="9" name="Picture 8" descr="Slide_design_text_reversed.jpg"/>
          <p:cNvPicPr>
            <a:picLocks noChangeAspect="1"/>
          </p:cNvPicPr>
          <p:nvPr/>
        </p:nvPicPr>
        <p:blipFill>
          <a:blip r:embed="rId2"/>
          <a:stretch>
            <a:fillRect/>
          </a:stretch>
        </p:blipFill>
        <p:spPr>
          <a:xfrm>
            <a:off x="0" y="0"/>
            <a:ext cx="12192000" cy="6858000"/>
          </a:xfrm>
          <a:prstGeom prst="rect">
            <a:avLst/>
          </a:prstGeom>
        </p:spPr>
      </p:pic>
      <p:sp>
        <p:nvSpPr>
          <p:cNvPr id="7" name="Title 1"/>
          <p:cNvSpPr>
            <a:spLocks noGrp="1"/>
          </p:cNvSpPr>
          <p:nvPr>
            <p:ph type="title"/>
          </p:nvPr>
        </p:nvSpPr>
        <p:spPr>
          <a:xfrm>
            <a:off x="800235" y="960138"/>
            <a:ext cx="8206496" cy="1143000"/>
          </a:xfrm>
        </p:spPr>
        <p:txBody>
          <a:bodyPr>
            <a:normAutofit/>
          </a:bodyPr>
          <a:lstStyle>
            <a:lvl1pPr>
              <a:lnSpc>
                <a:spcPts val="4000"/>
              </a:lnSpc>
              <a:defRPr sz="3600">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800235" y="2470489"/>
            <a:ext cx="8206496" cy="3419124"/>
          </a:xfrm>
        </p:spPr>
        <p:txBody>
          <a:bodyPr>
            <a:normAutofit/>
          </a:bodyPr>
          <a:lstStyle>
            <a:lvl1pPr>
              <a:lnSpc>
                <a:spcPts val="3200"/>
              </a:lnSpc>
              <a:spcBef>
                <a:spcPts val="1800"/>
              </a:spcBef>
              <a:defRPr sz="2400">
                <a:solidFill>
                  <a:srgbClr val="FFFFFF"/>
                </a:solidFill>
              </a:defRPr>
            </a:lvl1pPr>
            <a:lvl2pPr>
              <a:lnSpc>
                <a:spcPts val="3200"/>
              </a:lnSpc>
              <a:spcBef>
                <a:spcPts val="1800"/>
              </a:spcBef>
              <a:defRPr sz="2400">
                <a:solidFill>
                  <a:srgbClr val="FFFFFF"/>
                </a:solidFill>
              </a:defRPr>
            </a:lvl2pPr>
            <a:lvl3pPr>
              <a:lnSpc>
                <a:spcPts val="3200"/>
              </a:lnSpc>
              <a:spcBef>
                <a:spcPts val="1800"/>
              </a:spcBef>
              <a:defRPr sz="2400">
                <a:solidFill>
                  <a:srgbClr val="FFFFFF"/>
                </a:solidFill>
              </a:defRPr>
            </a:lvl3pPr>
            <a:lvl4pPr>
              <a:lnSpc>
                <a:spcPts val="3200"/>
              </a:lnSpc>
              <a:spcBef>
                <a:spcPts val="1800"/>
              </a:spcBef>
              <a:defRPr sz="2400">
                <a:solidFill>
                  <a:srgbClr val="FFFFFF"/>
                </a:solidFill>
              </a:defRPr>
            </a:lvl4pPr>
            <a:lvl5pPr>
              <a:lnSpc>
                <a:spcPts val="3200"/>
              </a:lnSpc>
              <a:spcBef>
                <a:spcPts val="1800"/>
              </a:spcBef>
              <a:defRPr sz="24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917464" y="2171521"/>
            <a:ext cx="11274537" cy="1588"/>
          </a:xfrm>
          <a:prstGeom prst="line">
            <a:avLst/>
          </a:prstGeom>
          <a:ln w="114300" cap="flat" cmpd="sng" algn="ctr">
            <a:solidFill>
              <a:srgbClr val="FF6D13"/>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2" name="Picture 11" descr="CTE_Minnesota_Transparent bkgr.png"/>
          <p:cNvPicPr>
            <a:picLocks noChangeAspect="1"/>
          </p:cNvPicPr>
          <p:nvPr/>
        </p:nvPicPr>
        <p:blipFill>
          <a:blip r:embed="rId3"/>
          <a:stretch>
            <a:fillRect/>
          </a:stretch>
        </p:blipFill>
        <p:spPr>
          <a:xfrm>
            <a:off x="9211565" y="384048"/>
            <a:ext cx="2545207" cy="668740"/>
          </a:xfrm>
          <a:prstGeom prst="rect">
            <a:avLst/>
          </a:prstGeom>
        </p:spPr>
      </p:pic>
    </p:spTree>
    <p:extLst>
      <p:ext uri="{BB962C8B-B14F-4D97-AF65-F5344CB8AC3E}">
        <p14:creationId xmlns:p14="http://schemas.microsoft.com/office/powerpoint/2010/main" val="4464150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pic>
        <p:nvPicPr>
          <p:cNvPr id="10" name="Picture 9" descr="Slide_design_text_reversed.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4916390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8.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2.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0235" y="434488"/>
            <a:ext cx="10816957" cy="1143000"/>
          </a:xfrm>
          <a:prstGeom prst="rect">
            <a:avLst/>
          </a:prstGeom>
          <a:ln>
            <a:noFill/>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0235" y="1944839"/>
            <a:ext cx="10816957" cy="4181324"/>
          </a:xfrm>
          <a:prstGeom prst="rect">
            <a:avLst/>
          </a:prstGeom>
          <a:ln>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4173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ransition spd="med">
    <p:fade/>
  </p:transition>
  <p:txStyles>
    <p:titleStyle>
      <a:lvl1pPr algn="l" defTabSz="457200" rtl="0" eaLnBrk="1" latinLnBrk="0" hangingPunct="1">
        <a:lnSpc>
          <a:spcPts val="3800"/>
        </a:lnSpc>
        <a:spcBef>
          <a:spcPct val="0"/>
        </a:spcBef>
        <a:buNone/>
        <a:defRPr sz="3200" kern="1200">
          <a:solidFill>
            <a:schemeClr val="tx1"/>
          </a:solidFill>
          <a:latin typeface="Geneva"/>
          <a:ea typeface="+mj-ea"/>
          <a:cs typeface="Geneva"/>
        </a:defRPr>
      </a:lvl1pPr>
    </p:titleStyle>
    <p:bodyStyle>
      <a:lvl1pPr marL="342900" indent="-34290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1pPr>
      <a:lvl2pPr marL="742950" indent="-28575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2pPr>
      <a:lvl3pPr marL="1143000" indent="-22860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3pPr>
      <a:lvl4pPr marL="1600200" indent="-22860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4pPr>
      <a:lvl5pPr marL="2057400" indent="-22860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lide_design_text.jpg"/>
          <p:cNvPicPr>
            <a:picLocks noChangeAspect="1"/>
          </p:cNvPicPr>
          <p:nvPr/>
        </p:nvPicPr>
        <p:blipFill>
          <a:blip r:embed="rId7"/>
          <a:stretch>
            <a:fillRect/>
          </a:stretch>
        </p:blipFill>
        <p:spPr>
          <a:xfrm>
            <a:off x="0" y="0"/>
            <a:ext cx="12192000" cy="6858000"/>
          </a:xfrm>
          <a:prstGeom prst="rect">
            <a:avLst/>
          </a:prstGeom>
        </p:spPr>
      </p:pic>
      <p:sp>
        <p:nvSpPr>
          <p:cNvPr id="2" name="Title Placeholder 1"/>
          <p:cNvSpPr>
            <a:spLocks noGrp="1"/>
          </p:cNvSpPr>
          <p:nvPr>
            <p:ph type="title"/>
          </p:nvPr>
        </p:nvSpPr>
        <p:spPr>
          <a:xfrm>
            <a:off x="781540" y="508001"/>
            <a:ext cx="7956061" cy="1105022"/>
          </a:xfrm>
          <a:prstGeom prst="rect">
            <a:avLst/>
          </a:prstGeom>
        </p:spPr>
        <p:txBody>
          <a:bodyPr vert="horz" wrap="none" lIns="91440" tIns="45720" rIns="91440" bIns="45720" rtlCol="0" anchor="ctr">
            <a:norm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781539" y="2178538"/>
            <a:ext cx="8987692" cy="417781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F85D8EE-93FA-4E3F-82CE-A7BB6683A69E}" type="datetimeFigureOut">
              <a:rPr lang="en-US" smtClean="0">
                <a:solidFill>
                  <a:prstClr val="black">
                    <a:tint val="75000"/>
                  </a:prstClr>
                </a:solidFill>
              </a:rPr>
              <a:pPr defTabSz="457200"/>
              <a:t>10/12/2016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3F6CB6A-4BA2-481A-AFCB-CF2536A8B028}"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25890738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ransition spd="med">
    <p:fade/>
  </p:transition>
  <p:txStyles>
    <p:titleStyle>
      <a:lvl1pPr algn="l" defTabSz="457200" rtl="0" eaLnBrk="1" latinLnBrk="0" hangingPunct="1">
        <a:lnSpc>
          <a:spcPts val="3400"/>
        </a:lnSpc>
        <a:spcBef>
          <a:spcPct val="0"/>
        </a:spcBef>
        <a:buNone/>
        <a:defRPr sz="3200" kern="1200">
          <a:solidFill>
            <a:schemeClr val="tx1"/>
          </a:solidFill>
          <a:latin typeface="Geneva"/>
          <a:ea typeface="+mj-ea"/>
          <a:cs typeface="Geneva"/>
        </a:defRPr>
      </a:lvl1pPr>
    </p:titleStyle>
    <p:bodyStyle>
      <a:lvl1pPr marL="0" indent="-342900" algn="l" defTabSz="457200" rtl="0" eaLnBrk="1" latinLnBrk="0" hangingPunct="1">
        <a:lnSpc>
          <a:spcPts val="2200"/>
        </a:lnSpc>
        <a:spcBef>
          <a:spcPts val="900"/>
        </a:spcBef>
        <a:buFont typeface="Arial"/>
        <a:buNone/>
        <a:defRPr sz="1600" b="1" kern="1200">
          <a:solidFill>
            <a:schemeClr val="tx1"/>
          </a:solidFill>
          <a:latin typeface="Geneva"/>
          <a:ea typeface="+mn-ea"/>
          <a:cs typeface="Geneva"/>
        </a:defRPr>
      </a:lvl1pPr>
      <a:lvl2pPr marL="228600" indent="-228600" algn="l" defTabSz="457200" rtl="0" eaLnBrk="1" latinLnBrk="0" hangingPunct="1">
        <a:lnSpc>
          <a:spcPts val="2200"/>
        </a:lnSpc>
        <a:spcBef>
          <a:spcPts val="900"/>
        </a:spcBef>
        <a:buFont typeface="Arial"/>
        <a:buChar char="•"/>
        <a:defRPr sz="1600" kern="1200">
          <a:solidFill>
            <a:schemeClr val="tx1"/>
          </a:solidFill>
          <a:latin typeface="Geneva"/>
          <a:ea typeface="+mn-ea"/>
          <a:cs typeface="Geneva"/>
        </a:defRPr>
      </a:lvl2pPr>
      <a:lvl3pPr marL="1143000" indent="-228600" algn="l" defTabSz="457200" rtl="0" eaLnBrk="1" latinLnBrk="0" hangingPunct="1">
        <a:spcBef>
          <a:spcPct val="20000"/>
        </a:spcBef>
        <a:buFont typeface="Arial"/>
        <a:buChar char="•"/>
        <a:defRPr sz="1800" kern="1200">
          <a:solidFill>
            <a:schemeClr val="tx1"/>
          </a:solidFill>
          <a:latin typeface="Geneva"/>
          <a:ea typeface="+mn-ea"/>
          <a:cs typeface="Geneva"/>
        </a:defRPr>
      </a:lvl3pPr>
      <a:lvl4pPr marL="1600200" indent="-228600" algn="l" defTabSz="457200" rtl="0" eaLnBrk="1" latinLnBrk="0" hangingPunct="1">
        <a:spcBef>
          <a:spcPct val="20000"/>
        </a:spcBef>
        <a:buFont typeface="Arial"/>
        <a:buChar char="–"/>
        <a:defRPr sz="2000" kern="1200">
          <a:solidFill>
            <a:schemeClr val="tx1"/>
          </a:solidFill>
          <a:latin typeface="Geneva"/>
          <a:ea typeface="+mn-ea"/>
          <a:cs typeface="Geneva"/>
        </a:defRPr>
      </a:lvl4pPr>
      <a:lvl5pPr marL="2057400" indent="-228600" algn="l" defTabSz="457200" rtl="0" eaLnBrk="1" latinLnBrk="0" hangingPunct="1">
        <a:spcBef>
          <a:spcPct val="20000"/>
        </a:spcBef>
        <a:buFont typeface="Arial"/>
        <a:buChar char="»"/>
        <a:defRPr sz="2000" kern="1200">
          <a:solidFill>
            <a:schemeClr val="tx1"/>
          </a:solidFill>
          <a:latin typeface="Geneva"/>
          <a:ea typeface="+mn-ea"/>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cte.mnscu.edu/aboutus/mission/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mailto:jeralyn.jargo@so.mnscu.edu"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hyperlink" Target="www.cteworksminnesota.org" TargetMode="External"/><Relationship Id="rId4" Type="http://schemas.openxmlformats.org/officeDocument/2006/relationships/hyperlink" Target="http://www.cteworksminnesot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6724650" y="1828801"/>
            <a:ext cx="3828602" cy="4527720"/>
          </a:xfrm>
        </p:spPr>
        <p:txBody>
          <a:bodyPr>
            <a:noAutofit/>
          </a:bodyPr>
          <a:lstStyle/>
          <a:p>
            <a:pPr marL="0" indent="0" algn="ctr">
              <a:lnSpc>
                <a:spcPct val="120000"/>
              </a:lnSpc>
              <a:spcBef>
                <a:spcPts val="0"/>
              </a:spcBef>
              <a:buNone/>
            </a:pPr>
            <a:r>
              <a:rPr lang="en-US" sz="2800" dirty="0"/>
              <a:t>Collaboration Roundtable </a:t>
            </a:r>
            <a:endParaRPr lang="en-US" sz="2800" dirty="0" smtClean="0"/>
          </a:p>
          <a:p>
            <a:pPr marL="0" indent="0" algn="ctr">
              <a:lnSpc>
                <a:spcPct val="120000"/>
              </a:lnSpc>
              <a:spcBef>
                <a:spcPts val="0"/>
              </a:spcBef>
              <a:buNone/>
            </a:pPr>
            <a:r>
              <a:rPr lang="en-US" sz="2800" b="1" dirty="0" smtClean="0">
                <a:solidFill>
                  <a:schemeClr val="tx1">
                    <a:lumMod val="65000"/>
                    <a:lumOff val="35000"/>
                  </a:schemeClr>
                </a:solidFill>
              </a:rPr>
              <a:t> </a:t>
            </a:r>
            <a:endParaRPr lang="en-US" sz="2800" b="1" dirty="0" smtClean="0">
              <a:solidFill>
                <a:schemeClr val="tx1">
                  <a:lumMod val="65000"/>
                  <a:lumOff val="35000"/>
                </a:schemeClr>
              </a:solidFill>
            </a:endParaRPr>
          </a:p>
          <a:p>
            <a:pPr marL="0" indent="0" algn="ctr">
              <a:lnSpc>
                <a:spcPct val="120000"/>
              </a:lnSpc>
              <a:spcBef>
                <a:spcPts val="0"/>
              </a:spcBef>
              <a:buNone/>
            </a:pPr>
            <a:r>
              <a:rPr lang="en-US" sz="2400" b="1" dirty="0" smtClean="0">
                <a:solidFill>
                  <a:schemeClr val="tx1">
                    <a:lumMod val="65000"/>
                    <a:lumOff val="35000"/>
                  </a:schemeClr>
                </a:solidFill>
              </a:rPr>
              <a:t>Prepared for </a:t>
            </a:r>
          </a:p>
          <a:p>
            <a:pPr marL="0" indent="0" algn="ctr">
              <a:lnSpc>
                <a:spcPct val="120000"/>
              </a:lnSpc>
              <a:spcBef>
                <a:spcPts val="0"/>
              </a:spcBef>
              <a:buNone/>
            </a:pPr>
            <a:r>
              <a:rPr lang="en-US" sz="2400" b="1" dirty="0" smtClean="0">
                <a:solidFill>
                  <a:schemeClr val="tx1">
                    <a:lumMod val="65000"/>
                    <a:lumOff val="35000"/>
                  </a:schemeClr>
                </a:solidFill>
              </a:rPr>
              <a:t>ADVANCE CTE  </a:t>
            </a:r>
            <a:r>
              <a:rPr lang="en-US" sz="2400" b="1" dirty="0" smtClean="0">
                <a:solidFill>
                  <a:schemeClr val="tx1">
                    <a:lumMod val="65000"/>
                    <a:lumOff val="35000"/>
                  </a:schemeClr>
                </a:solidFill>
              </a:rPr>
              <a:t>Conference</a:t>
            </a:r>
          </a:p>
          <a:p>
            <a:pPr marL="0" indent="0" algn="ctr">
              <a:lnSpc>
                <a:spcPct val="120000"/>
              </a:lnSpc>
              <a:spcBef>
                <a:spcPts val="0"/>
              </a:spcBef>
              <a:buNone/>
            </a:pPr>
            <a:endParaRPr lang="en-US" b="1" dirty="0">
              <a:solidFill>
                <a:schemeClr val="tx1">
                  <a:lumMod val="65000"/>
                  <a:lumOff val="35000"/>
                </a:schemeClr>
              </a:solidFill>
            </a:endParaRPr>
          </a:p>
          <a:p>
            <a:pPr marL="0" indent="0" algn="ctr">
              <a:lnSpc>
                <a:spcPct val="120000"/>
              </a:lnSpc>
              <a:spcBef>
                <a:spcPts val="0"/>
              </a:spcBef>
              <a:buNone/>
            </a:pPr>
            <a:r>
              <a:rPr lang="en-US" sz="2400" b="1" dirty="0" smtClean="0">
                <a:solidFill>
                  <a:schemeClr val="tx1">
                    <a:lumMod val="65000"/>
                    <a:lumOff val="35000"/>
                  </a:schemeClr>
                </a:solidFill>
              </a:rPr>
              <a:t>  </a:t>
            </a:r>
            <a:endParaRPr lang="en-US" sz="2400" b="1" dirty="0">
              <a:solidFill>
                <a:schemeClr val="tx1">
                  <a:lumMod val="65000"/>
                  <a:lumOff val="35000"/>
                </a:schemeClr>
              </a:solidFill>
            </a:endParaRPr>
          </a:p>
          <a:p>
            <a:pPr marL="0" indent="0" algn="ctr">
              <a:lnSpc>
                <a:spcPct val="120000"/>
              </a:lnSpc>
              <a:spcBef>
                <a:spcPts val="0"/>
              </a:spcBef>
              <a:buNone/>
            </a:pPr>
            <a:r>
              <a:rPr lang="en-US" sz="2400" dirty="0" smtClean="0">
                <a:solidFill>
                  <a:schemeClr val="tx1">
                    <a:lumMod val="65000"/>
                    <a:lumOff val="35000"/>
                  </a:schemeClr>
                </a:solidFill>
              </a:rPr>
              <a:t>October </a:t>
            </a:r>
            <a:r>
              <a:rPr lang="en-US" sz="2400" dirty="0" smtClean="0">
                <a:solidFill>
                  <a:schemeClr val="tx1">
                    <a:lumMod val="65000"/>
                    <a:lumOff val="35000"/>
                  </a:schemeClr>
                </a:solidFill>
              </a:rPr>
              <a:t>18, </a:t>
            </a:r>
            <a:r>
              <a:rPr lang="en-US" sz="2400" dirty="0" smtClean="0">
                <a:solidFill>
                  <a:schemeClr val="tx1">
                    <a:lumMod val="65000"/>
                    <a:lumOff val="35000"/>
                  </a:schemeClr>
                </a:solidFill>
              </a:rPr>
              <a:t>2016</a:t>
            </a:r>
            <a:endParaRPr lang="en-US" sz="2400" dirty="0">
              <a:solidFill>
                <a:schemeClr val="tx1">
                  <a:lumMod val="65000"/>
                  <a:lumOff val="35000"/>
                </a:schemeClr>
              </a:solidFill>
            </a:endParaRPr>
          </a:p>
        </p:txBody>
      </p:sp>
      <p:pic>
        <p:nvPicPr>
          <p:cNvPr id="6" name="Picture 2" descr="Fall Canoe Mississippi Minneapo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6707730" cy="452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37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58" y="355411"/>
            <a:ext cx="6651139" cy="1143000"/>
          </a:xfrm>
        </p:spPr>
        <p:txBody>
          <a:bodyPr>
            <a:normAutofit fontScale="90000"/>
          </a:bodyPr>
          <a:lstStyle/>
          <a:p>
            <a:pPr>
              <a:lnSpc>
                <a:spcPct val="100000"/>
              </a:lnSpc>
            </a:pPr>
            <a:r>
              <a:rPr lang="en-US" b="1" dirty="0" smtClean="0">
                <a:solidFill>
                  <a:schemeClr val="accent6">
                    <a:lumMod val="75000"/>
                  </a:schemeClr>
                </a:solidFill>
              </a:rPr>
              <a:t>Minnesota’s Federally-Approved </a:t>
            </a:r>
            <a:br>
              <a:rPr lang="en-US" b="1" dirty="0" smtClean="0">
                <a:solidFill>
                  <a:schemeClr val="accent6">
                    <a:lumMod val="75000"/>
                  </a:schemeClr>
                </a:solidFill>
              </a:rPr>
            </a:br>
            <a:r>
              <a:rPr lang="en-US" b="1" dirty="0" smtClean="0">
                <a:solidFill>
                  <a:schemeClr val="accent6">
                    <a:lumMod val="75000"/>
                  </a:schemeClr>
                </a:solidFill>
              </a:rPr>
              <a:t>CTE Goals</a:t>
            </a:r>
            <a:endParaRPr lang="en-US" b="1" dirty="0">
              <a:solidFill>
                <a:schemeClr val="accent6">
                  <a:lumMod val="75000"/>
                </a:schemeClr>
              </a:solidFill>
            </a:endParaRPr>
          </a:p>
        </p:txBody>
      </p:sp>
      <p:sp>
        <p:nvSpPr>
          <p:cNvPr id="5" name="Rectangle 4"/>
          <p:cNvSpPr/>
          <p:nvPr/>
        </p:nvSpPr>
        <p:spPr>
          <a:xfrm>
            <a:off x="982158" y="1574987"/>
            <a:ext cx="8140700" cy="4539704"/>
          </a:xfrm>
          <a:prstGeom prst="rect">
            <a:avLst/>
          </a:prstGeom>
        </p:spPr>
        <p:txBody>
          <a:bodyPr wrap="square">
            <a:spAutoFit/>
          </a:bodyPr>
          <a:lstStyle/>
          <a:p>
            <a:pPr indent="-1135063" defTabSz="457200">
              <a:spcAft>
                <a:spcPts val="600"/>
              </a:spcAft>
              <a:buClr>
                <a:srgbClr val="9BBB59"/>
              </a:buClr>
              <a:defRPr/>
            </a:pPr>
            <a:r>
              <a:rPr lang="en-US" sz="2800" b="1" dirty="0">
                <a:solidFill>
                  <a:prstClr val="black"/>
                </a:solidFill>
                <a:latin typeface="Arial" panose="020B0604020202020204" pitchFamily="34" charset="0"/>
                <a:cs typeface="Arial" panose="020B0604020202020204" pitchFamily="34" charset="0"/>
              </a:rPr>
              <a:t>Goal 1:  </a:t>
            </a:r>
            <a:r>
              <a:rPr lang="en-US" sz="2800" dirty="0">
                <a:solidFill>
                  <a:prstClr val="black"/>
                </a:solidFill>
                <a:latin typeface="Arial" panose="020B0604020202020204" pitchFamily="34" charset="0"/>
                <a:cs typeface="Arial" panose="020B0604020202020204" pitchFamily="34" charset="0"/>
              </a:rPr>
              <a:t>Design &amp; Implement Programs of Study</a:t>
            </a:r>
          </a:p>
          <a:p>
            <a:pPr indent="-1135063" defTabSz="457200">
              <a:buClr>
                <a:srgbClr val="9BBB59"/>
              </a:buClr>
              <a:defRPr/>
            </a:pPr>
            <a:endParaRPr lang="en-US" sz="1000" dirty="0">
              <a:solidFill>
                <a:prstClr val="black"/>
              </a:solidFill>
              <a:latin typeface="Arial" panose="020B0604020202020204" pitchFamily="34" charset="0"/>
              <a:cs typeface="Arial" panose="020B0604020202020204" pitchFamily="34" charset="0"/>
            </a:endParaRPr>
          </a:p>
          <a:p>
            <a:pPr indent="-1135063" defTabSz="457200">
              <a:buClr>
                <a:srgbClr val="9BBB59"/>
              </a:buClr>
              <a:defRPr/>
            </a:pPr>
            <a:r>
              <a:rPr lang="en-US" sz="2800" b="1" dirty="0">
                <a:solidFill>
                  <a:prstClr val="black"/>
                </a:solidFill>
                <a:latin typeface="Arial" panose="020B0604020202020204" pitchFamily="34" charset="0"/>
                <a:cs typeface="Arial" panose="020B0604020202020204" pitchFamily="34" charset="0"/>
              </a:rPr>
              <a:t>Goal 2:  </a:t>
            </a:r>
            <a:r>
              <a:rPr lang="en-US" sz="2800" dirty="0">
                <a:solidFill>
                  <a:prstClr val="black"/>
                </a:solidFill>
                <a:latin typeface="Arial" panose="020B0604020202020204" pitchFamily="34" charset="0"/>
                <a:cs typeface="Arial" panose="020B0604020202020204" pitchFamily="34" charset="0"/>
              </a:rPr>
              <a:t>Effectively Utilize Employer, Community,  </a:t>
            </a:r>
          </a:p>
          <a:p>
            <a:pPr indent="-1135063" defTabSz="457200">
              <a:spcAft>
                <a:spcPts val="600"/>
              </a:spcAft>
              <a:buClr>
                <a:srgbClr val="9BBB59"/>
              </a:buClr>
              <a:defRPr/>
            </a:pPr>
            <a:r>
              <a:rPr lang="en-US" sz="2800" dirty="0">
                <a:solidFill>
                  <a:prstClr val="black"/>
                </a:solidFill>
                <a:latin typeface="Arial" panose="020B0604020202020204" pitchFamily="34" charset="0"/>
                <a:cs typeface="Arial" panose="020B0604020202020204" pitchFamily="34" charset="0"/>
              </a:rPr>
              <a:t>              and Education Partnerships</a:t>
            </a:r>
          </a:p>
          <a:p>
            <a:pPr indent="-1135063" defTabSz="457200">
              <a:spcAft>
                <a:spcPts val="600"/>
              </a:spcAft>
              <a:buClr>
                <a:srgbClr val="9BBB59"/>
              </a:buClr>
              <a:defRPr/>
            </a:pPr>
            <a:endParaRPr lang="en-US" sz="1000" dirty="0">
              <a:solidFill>
                <a:prstClr val="black"/>
              </a:solidFill>
              <a:latin typeface="Arial" panose="020B0604020202020204" pitchFamily="34" charset="0"/>
              <a:cs typeface="Arial" panose="020B0604020202020204" pitchFamily="34" charset="0"/>
            </a:endParaRPr>
          </a:p>
          <a:p>
            <a:pPr indent="-1135063" defTabSz="457200">
              <a:spcAft>
                <a:spcPts val="600"/>
              </a:spcAft>
              <a:buClr>
                <a:srgbClr val="9BBB59"/>
              </a:buClr>
              <a:defRPr/>
            </a:pPr>
            <a:r>
              <a:rPr lang="en-US" sz="2800" b="1" dirty="0">
                <a:solidFill>
                  <a:prstClr val="black"/>
                </a:solidFill>
                <a:latin typeface="Arial" panose="020B0604020202020204" pitchFamily="34" charset="0"/>
                <a:cs typeface="Arial" panose="020B0604020202020204" pitchFamily="34" charset="0"/>
              </a:rPr>
              <a:t>Goal 3:  </a:t>
            </a:r>
            <a:r>
              <a:rPr lang="en-US" sz="2800" dirty="0">
                <a:solidFill>
                  <a:prstClr val="black"/>
                </a:solidFill>
                <a:latin typeface="Arial" panose="020B0604020202020204" pitchFamily="34" charset="0"/>
                <a:cs typeface="Arial" panose="020B0604020202020204" pitchFamily="34" charset="0"/>
              </a:rPr>
              <a:t>Improve Service to Special Populations</a:t>
            </a:r>
          </a:p>
          <a:p>
            <a:pPr indent="-1135063" defTabSz="457200">
              <a:buClr>
                <a:srgbClr val="9BBB59"/>
              </a:buClr>
              <a:defRPr/>
            </a:pPr>
            <a:endParaRPr lang="en-US" sz="1000" dirty="0">
              <a:solidFill>
                <a:prstClr val="black"/>
              </a:solidFill>
              <a:latin typeface="Arial" panose="020B0604020202020204" pitchFamily="34" charset="0"/>
              <a:cs typeface="Arial" panose="020B0604020202020204" pitchFamily="34" charset="0"/>
            </a:endParaRPr>
          </a:p>
          <a:p>
            <a:pPr indent="-1135063" defTabSz="457200">
              <a:buClr>
                <a:srgbClr val="9BBB59"/>
              </a:buClr>
              <a:defRPr/>
            </a:pPr>
            <a:r>
              <a:rPr lang="en-US" sz="2800" b="1" dirty="0">
                <a:solidFill>
                  <a:prstClr val="black"/>
                </a:solidFill>
                <a:latin typeface="Arial" panose="020B0604020202020204" pitchFamily="34" charset="0"/>
                <a:cs typeface="Arial" panose="020B0604020202020204" pitchFamily="34" charset="0"/>
              </a:rPr>
              <a:t>Goal 4:  </a:t>
            </a:r>
            <a:r>
              <a:rPr lang="en-US" sz="2800" dirty="0">
                <a:solidFill>
                  <a:prstClr val="black"/>
                </a:solidFill>
                <a:latin typeface="Arial" panose="020B0604020202020204" pitchFamily="34" charset="0"/>
                <a:cs typeface="Arial" panose="020B0604020202020204" pitchFamily="34" charset="0"/>
              </a:rPr>
              <a:t>Provide Continuum of Service Provisions</a:t>
            </a:r>
          </a:p>
          <a:p>
            <a:pPr indent="-1135063" defTabSz="457200">
              <a:spcAft>
                <a:spcPts val="600"/>
              </a:spcAft>
              <a:buClr>
                <a:srgbClr val="9BBB59"/>
              </a:buClr>
              <a:defRPr/>
            </a:pPr>
            <a:r>
              <a:rPr lang="en-US" sz="2800" dirty="0">
                <a:solidFill>
                  <a:prstClr val="black"/>
                </a:solidFill>
                <a:latin typeface="Arial" panose="020B0604020202020204" pitchFamily="34" charset="0"/>
                <a:cs typeface="Arial" panose="020B0604020202020204" pitchFamily="34" charset="0"/>
              </a:rPr>
              <a:t>              for Enabling Student Transitions</a:t>
            </a:r>
          </a:p>
          <a:p>
            <a:pPr indent="-1135063" defTabSz="457200">
              <a:buClr>
                <a:srgbClr val="9BBB59"/>
              </a:buClr>
              <a:defRPr/>
            </a:pPr>
            <a:endParaRPr lang="en-US" sz="1000" dirty="0">
              <a:solidFill>
                <a:prstClr val="black"/>
              </a:solidFill>
              <a:latin typeface="Arial" panose="020B0604020202020204" pitchFamily="34" charset="0"/>
              <a:cs typeface="Arial" panose="020B0604020202020204" pitchFamily="34" charset="0"/>
            </a:endParaRPr>
          </a:p>
          <a:p>
            <a:pPr indent="-1135063" defTabSz="457200">
              <a:buClr>
                <a:srgbClr val="9BBB59"/>
              </a:buClr>
              <a:defRPr/>
            </a:pPr>
            <a:r>
              <a:rPr lang="en-US" sz="2800" b="1" dirty="0">
                <a:solidFill>
                  <a:prstClr val="black"/>
                </a:solidFill>
                <a:latin typeface="Arial" panose="020B0604020202020204" pitchFamily="34" charset="0"/>
                <a:cs typeface="Arial" panose="020B0604020202020204" pitchFamily="34" charset="0"/>
              </a:rPr>
              <a:t>Goal 5:  </a:t>
            </a:r>
            <a:r>
              <a:rPr lang="en-US" sz="2800" dirty="0">
                <a:solidFill>
                  <a:prstClr val="black"/>
                </a:solidFill>
                <a:latin typeface="Arial" panose="020B0604020202020204" pitchFamily="34" charset="0"/>
                <a:cs typeface="Arial" panose="020B0604020202020204" pitchFamily="34" charset="0"/>
              </a:rPr>
              <a:t>Sustain the Consortium of Secondary 				and Postsecondary Institutions</a:t>
            </a:r>
          </a:p>
        </p:txBody>
      </p:sp>
      <p:sp>
        <p:nvSpPr>
          <p:cNvPr id="6" name="TextBox 5"/>
          <p:cNvSpPr txBox="1"/>
          <p:nvPr/>
        </p:nvSpPr>
        <p:spPr>
          <a:xfrm>
            <a:off x="982158" y="6191267"/>
            <a:ext cx="7193972" cy="400110"/>
          </a:xfrm>
          <a:prstGeom prst="rect">
            <a:avLst/>
          </a:prstGeom>
          <a:noFill/>
          <a:ln>
            <a:noFill/>
          </a:ln>
        </p:spPr>
        <p:txBody>
          <a:bodyPr wrap="square" rtlCol="0">
            <a:spAutoFit/>
          </a:bodyPr>
          <a:lstStyle/>
          <a:p>
            <a:pPr algn="ctr" defTabSz="457200"/>
            <a:r>
              <a:rPr lang="en-US" sz="2000" dirty="0">
                <a:solidFill>
                  <a:srgbClr val="4BACC6">
                    <a:lumMod val="75000"/>
                  </a:srgbClr>
                </a:solidFill>
                <a:latin typeface="Arial" panose="020B0604020202020204" pitchFamily="34" charset="0"/>
                <a:cs typeface="Arial" panose="020B0604020202020204" pitchFamily="34" charset="0"/>
                <a:hlinkClick r:id="rId3"/>
              </a:rPr>
              <a:t>www.cte.mnscu.edu/aboutus/mission/index.html</a:t>
            </a:r>
            <a:endParaRPr lang="en-US" sz="2000" dirty="0">
              <a:solidFill>
                <a:srgbClr val="4BACC6">
                  <a:lumMod val="75000"/>
                </a:srgbClr>
              </a:solidFill>
              <a:latin typeface="Arial" panose="020B0604020202020204" pitchFamily="34" charset="0"/>
              <a:cs typeface="Arial" panose="020B0604020202020204" pitchFamily="34" charset="0"/>
            </a:endParaRPr>
          </a:p>
        </p:txBody>
      </p:sp>
      <p:sp>
        <p:nvSpPr>
          <p:cNvPr id="8" name="Slide Number Placeholder 3"/>
          <p:cNvSpPr txBox="1">
            <a:spLocks/>
          </p:cNvSpPr>
          <p:nvPr/>
        </p:nvSpPr>
        <p:spPr>
          <a:xfrm>
            <a:off x="1627910" y="6473537"/>
            <a:ext cx="2410691" cy="216189"/>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defTabSz="457200">
              <a:defRPr/>
            </a:pPr>
            <a:fld id="{5468CF1C-84ED-4439-A379-2E4A04757042}" type="slidenum">
              <a:rPr lang="en-US" sz="1400">
                <a:solidFill>
                  <a:prstClr val="black"/>
                </a:solidFill>
              </a:rPr>
              <a:pPr defTabSz="457200">
                <a:defRPr/>
              </a:pPr>
              <a:t>2</a:t>
            </a:fld>
            <a:endParaRPr lang="en-US" sz="1400" dirty="0">
              <a:solidFill>
                <a:prstClr val="black"/>
              </a:solidFill>
            </a:endParaRPr>
          </a:p>
        </p:txBody>
      </p:sp>
    </p:spTree>
    <p:extLst>
      <p:ext uri="{BB962C8B-B14F-4D97-AF65-F5344CB8AC3E}">
        <p14:creationId xmlns:p14="http://schemas.microsoft.com/office/powerpoint/2010/main" val="86249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5873"/>
          <a:stretch/>
        </p:blipFill>
        <p:spPr>
          <a:xfrm>
            <a:off x="1755848" y="409665"/>
            <a:ext cx="5520690" cy="6038670"/>
          </a:xfrm>
          <a:prstGeom prst="rect">
            <a:avLst/>
          </a:prstGeom>
        </p:spPr>
      </p:pic>
      <p:sp>
        <p:nvSpPr>
          <p:cNvPr id="7" name="TextBox 6"/>
          <p:cNvSpPr txBox="1"/>
          <p:nvPr/>
        </p:nvSpPr>
        <p:spPr>
          <a:xfrm>
            <a:off x="6876223" y="1634831"/>
            <a:ext cx="3712029" cy="440120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dirty="0">
                <a:solidFill>
                  <a:prstClr val="black"/>
                </a:solidFill>
                <a:latin typeface="Geneva"/>
              </a:rPr>
              <a:t>26 Consortia</a:t>
            </a:r>
          </a:p>
          <a:p>
            <a:endParaRPr lang="en-US" sz="1000" dirty="0">
              <a:solidFill>
                <a:prstClr val="black"/>
              </a:solidFill>
              <a:latin typeface="Geneva"/>
            </a:endParaRPr>
          </a:p>
          <a:p>
            <a:r>
              <a:rPr lang="en-US" sz="2400" dirty="0">
                <a:solidFill>
                  <a:prstClr val="black"/>
                </a:solidFill>
                <a:latin typeface="Geneva"/>
              </a:rPr>
              <a:t>Minneapolis</a:t>
            </a:r>
          </a:p>
          <a:p>
            <a:pPr marL="285750" indent="-285750">
              <a:buFont typeface="Arial" panose="020B0604020202020204" pitchFamily="34" charset="0"/>
              <a:buChar char="•"/>
            </a:pPr>
            <a:r>
              <a:rPr lang="en-US" sz="2400" dirty="0">
                <a:solidFill>
                  <a:prstClr val="black"/>
                </a:solidFill>
                <a:latin typeface="Geneva"/>
              </a:rPr>
              <a:t>1 college + 1 district </a:t>
            </a:r>
            <a:br>
              <a:rPr lang="en-US" sz="2400" dirty="0">
                <a:solidFill>
                  <a:prstClr val="black"/>
                </a:solidFill>
                <a:latin typeface="Geneva"/>
              </a:rPr>
            </a:br>
            <a:r>
              <a:rPr lang="en-US" sz="2400" dirty="0">
                <a:solidFill>
                  <a:prstClr val="black"/>
                </a:solidFill>
                <a:latin typeface="Geneva"/>
              </a:rPr>
              <a:t>7 high schools</a:t>
            </a:r>
          </a:p>
          <a:p>
            <a:endParaRPr lang="en-US" sz="1000" dirty="0">
              <a:solidFill>
                <a:prstClr val="black"/>
              </a:solidFill>
              <a:latin typeface="Geneva"/>
            </a:endParaRPr>
          </a:p>
          <a:p>
            <a:r>
              <a:rPr lang="en-US" sz="2400" dirty="0">
                <a:solidFill>
                  <a:prstClr val="black"/>
                </a:solidFill>
                <a:latin typeface="Geneva"/>
              </a:rPr>
              <a:t>St. Paul</a:t>
            </a:r>
          </a:p>
          <a:p>
            <a:pPr marL="285750" indent="-285750">
              <a:buFont typeface="Arial" panose="020B0604020202020204" pitchFamily="34" charset="0"/>
              <a:buChar char="•"/>
            </a:pPr>
            <a:r>
              <a:rPr lang="en-US" sz="2400" dirty="0">
                <a:solidFill>
                  <a:prstClr val="black"/>
                </a:solidFill>
                <a:latin typeface="Geneva"/>
              </a:rPr>
              <a:t>1 college + 1 district</a:t>
            </a:r>
            <a:br>
              <a:rPr lang="en-US" sz="2400" dirty="0">
                <a:solidFill>
                  <a:prstClr val="black"/>
                </a:solidFill>
                <a:latin typeface="Geneva"/>
              </a:rPr>
            </a:br>
            <a:r>
              <a:rPr lang="en-US" sz="2400" dirty="0">
                <a:solidFill>
                  <a:prstClr val="black"/>
                </a:solidFill>
                <a:latin typeface="Geneva"/>
              </a:rPr>
              <a:t>8 high schools</a:t>
            </a:r>
          </a:p>
          <a:p>
            <a:endParaRPr lang="en-US" sz="2000" dirty="0">
              <a:solidFill>
                <a:prstClr val="black"/>
              </a:solidFill>
              <a:latin typeface="Geneva"/>
            </a:endParaRPr>
          </a:p>
          <a:p>
            <a:r>
              <a:rPr lang="en-US" sz="2400" dirty="0">
                <a:solidFill>
                  <a:prstClr val="black"/>
                </a:solidFill>
                <a:latin typeface="Geneva"/>
              </a:rPr>
              <a:t>Minnesota West</a:t>
            </a:r>
          </a:p>
          <a:p>
            <a:pPr marL="285750" indent="-285750">
              <a:buFont typeface="Arial" panose="020B0604020202020204" pitchFamily="34" charset="0"/>
              <a:buChar char="•"/>
            </a:pPr>
            <a:r>
              <a:rPr lang="en-US" sz="2400" dirty="0">
                <a:solidFill>
                  <a:prstClr val="black"/>
                </a:solidFill>
                <a:latin typeface="Geneva"/>
              </a:rPr>
              <a:t>1 college (5 campuses) + 43 districts</a:t>
            </a:r>
            <a:endParaRPr lang="en-US" sz="2400" dirty="0">
              <a:solidFill>
                <a:srgbClr val="FF0000"/>
              </a:solidFill>
              <a:latin typeface="Geneva"/>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596" t="56032" r="61351" b="16667"/>
          <a:stretch/>
        </p:blipFill>
        <p:spPr>
          <a:xfrm>
            <a:off x="1858527" y="3835433"/>
            <a:ext cx="2506614" cy="2612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0685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935" y="144151"/>
            <a:ext cx="8206496" cy="1143000"/>
          </a:xfrm>
        </p:spPr>
        <p:txBody>
          <a:bodyPr/>
          <a:lstStyle/>
          <a:p>
            <a:r>
              <a:rPr lang="en-US" dirty="0" smtClean="0"/>
              <a:t>Work Flow  </a:t>
            </a:r>
            <a:endParaRPr lang="en-US" dirty="0"/>
          </a:p>
        </p:txBody>
      </p:sp>
      <p:sp>
        <p:nvSpPr>
          <p:cNvPr id="3" name="Content Placeholder 2"/>
          <p:cNvSpPr>
            <a:spLocks noGrp="1"/>
          </p:cNvSpPr>
          <p:nvPr>
            <p:ph idx="1"/>
          </p:nvPr>
        </p:nvSpPr>
        <p:spPr>
          <a:xfrm>
            <a:off x="800235" y="1406451"/>
            <a:ext cx="7995422" cy="5179405"/>
          </a:xfrm>
        </p:spPr>
        <p:txBody>
          <a:bodyPr>
            <a:normAutofit/>
          </a:bodyPr>
          <a:lstStyle/>
          <a:p>
            <a:endParaRPr lang="en-US" dirty="0"/>
          </a:p>
          <a:p>
            <a:endParaRPr lang="en-US" dirty="0"/>
          </a:p>
        </p:txBody>
      </p:sp>
      <p:graphicFrame>
        <p:nvGraphicFramePr>
          <p:cNvPr id="4" name="Content Placeholder 3"/>
          <p:cNvGraphicFramePr>
            <a:graphicFrameLocks/>
          </p:cNvGraphicFramePr>
          <p:nvPr>
            <p:extLst/>
          </p:nvPr>
        </p:nvGraphicFramePr>
        <p:xfrm>
          <a:off x="304935" y="429457"/>
          <a:ext cx="9906000" cy="615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Hexagon 4"/>
          <p:cNvSpPr/>
          <p:nvPr/>
        </p:nvSpPr>
        <p:spPr>
          <a:xfrm>
            <a:off x="4542263" y="2788052"/>
            <a:ext cx="1352415" cy="1208101"/>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black"/>
                </a:solidFill>
              </a:rPr>
              <a:t>Moni-</a:t>
            </a:r>
            <a:r>
              <a:rPr lang="en-US" b="1" dirty="0" err="1">
                <a:solidFill>
                  <a:prstClr val="black"/>
                </a:solidFill>
              </a:rPr>
              <a:t>toring</a:t>
            </a:r>
            <a:r>
              <a:rPr lang="en-US" b="1" dirty="0">
                <a:solidFill>
                  <a:prstClr val="black"/>
                </a:solidFill>
              </a:rPr>
              <a:t> Visits  </a:t>
            </a:r>
            <a:endParaRPr lang="en-US" b="1" dirty="0">
              <a:solidFill>
                <a:prstClr val="black"/>
              </a:solidFill>
            </a:endParaRPr>
          </a:p>
        </p:txBody>
      </p:sp>
      <p:cxnSp>
        <p:nvCxnSpPr>
          <p:cNvPr id="7" name="Straight Arrow Connector 6"/>
          <p:cNvCxnSpPr/>
          <p:nvPr/>
        </p:nvCxnSpPr>
        <p:spPr>
          <a:xfrm>
            <a:off x="6057900" y="3392102"/>
            <a:ext cx="990600" cy="34169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715000" y="3996153"/>
            <a:ext cx="857250" cy="41180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551663" y="3733800"/>
            <a:ext cx="938694" cy="16160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408183" y="4167003"/>
            <a:ext cx="495300" cy="74036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657600" y="2617202"/>
            <a:ext cx="990600" cy="34169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26312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54305" y="1969572"/>
            <a:ext cx="8115300" cy="7955478"/>
          </a:xfrm>
        </p:spPr>
        <p:txBody>
          <a:bodyPr>
            <a:normAutofit/>
          </a:bodyPr>
          <a:lstStyle/>
          <a:p>
            <a:pPr marL="1371600" indent="-457200">
              <a:spcAft>
                <a:spcPts val="600"/>
              </a:spcAft>
              <a:buFont typeface="Wingdings" panose="05000000000000000000" pitchFamily="2" charset="2"/>
              <a:buChar char="§"/>
            </a:pPr>
            <a:r>
              <a:rPr lang="en-US" sz="2800" b="0" dirty="0"/>
              <a:t>Requirement for </a:t>
            </a:r>
            <a:r>
              <a:rPr lang="en-US" sz="2800" b="0" dirty="0"/>
              <a:t>the establishment of Programs of </a:t>
            </a:r>
            <a:r>
              <a:rPr lang="en-US" sz="2800" b="0" dirty="0" smtClean="0"/>
              <a:t>Study </a:t>
            </a:r>
          </a:p>
          <a:p>
            <a:pPr marL="914400" indent="0">
              <a:spcAft>
                <a:spcPts val="600"/>
              </a:spcAft>
            </a:pPr>
            <a:endParaRPr lang="en-US" sz="2800" b="0" dirty="0" smtClean="0"/>
          </a:p>
          <a:p>
            <a:pPr marL="1371600" indent="-457200">
              <a:spcAft>
                <a:spcPts val="600"/>
              </a:spcAft>
              <a:buFont typeface="Wingdings" panose="05000000000000000000" pitchFamily="2" charset="2"/>
              <a:buChar char="§"/>
            </a:pPr>
            <a:r>
              <a:rPr lang="en-US" sz="2800" b="0" dirty="0" smtClean="0"/>
              <a:t>Assessing </a:t>
            </a:r>
            <a:r>
              <a:rPr lang="en-US" sz="2800" b="0" dirty="0"/>
              <a:t>CTE </a:t>
            </a:r>
            <a:r>
              <a:rPr lang="en-US" sz="2800" b="0" dirty="0" smtClean="0"/>
              <a:t>skills</a:t>
            </a:r>
          </a:p>
          <a:p>
            <a:pPr marL="1143000" lvl="1" indent="0">
              <a:buFont typeface="Wingdings" pitchFamily="2" charset="2"/>
              <a:buChar char="q"/>
            </a:pPr>
            <a:r>
              <a:rPr lang="en-US" sz="2800" b="0" dirty="0"/>
              <a:t>Academic (Liberal Arts &amp; Sciences) skills</a:t>
            </a:r>
          </a:p>
          <a:p>
            <a:pPr marL="1143000" lvl="1" indent="0">
              <a:buFont typeface="Wingdings" pitchFamily="2" charset="2"/>
              <a:buChar char="q"/>
            </a:pPr>
            <a:r>
              <a:rPr lang="en-US" sz="2800" b="0" dirty="0"/>
              <a:t>Technical skills</a:t>
            </a:r>
          </a:p>
          <a:p>
            <a:pPr marL="1143000" lvl="1" indent="0">
              <a:spcAft>
                <a:spcPts val="600"/>
              </a:spcAft>
              <a:buFont typeface="Wingdings" pitchFamily="2" charset="2"/>
              <a:buChar char="q"/>
            </a:pPr>
            <a:r>
              <a:rPr lang="en-US" sz="2800" b="0" dirty="0"/>
              <a:t>Workplace </a:t>
            </a:r>
            <a:r>
              <a:rPr lang="en-US" sz="2800" b="0" dirty="0" smtClean="0"/>
              <a:t>skills</a:t>
            </a:r>
          </a:p>
          <a:p>
            <a:pPr marL="1143000" lvl="1" indent="0">
              <a:spcAft>
                <a:spcPts val="600"/>
              </a:spcAft>
              <a:buNone/>
            </a:pPr>
            <a:endParaRPr lang="en-US" sz="2800" b="0" dirty="0" smtClean="0"/>
          </a:p>
          <a:p>
            <a:pPr marL="1371600" indent="-457200">
              <a:spcAft>
                <a:spcPts val="600"/>
              </a:spcAft>
              <a:buFont typeface="Wingdings" panose="05000000000000000000" pitchFamily="2" charset="2"/>
              <a:buChar char="§"/>
            </a:pPr>
            <a:r>
              <a:rPr lang="en-US" sz="2800" b="0" dirty="0" smtClean="0"/>
              <a:t>Completion </a:t>
            </a:r>
            <a:r>
              <a:rPr lang="en-US" sz="2800" b="0" dirty="0"/>
              <a:t>Agenda</a:t>
            </a:r>
          </a:p>
          <a:p>
            <a:pPr marL="1371600" indent="-457200">
              <a:spcAft>
                <a:spcPts val="600"/>
              </a:spcAft>
              <a:buFont typeface="Wingdings" panose="05000000000000000000" pitchFamily="2" charset="2"/>
              <a:buChar char="§"/>
            </a:pPr>
            <a:r>
              <a:rPr lang="en-US" sz="2800" b="0" dirty="0"/>
              <a:t>Early Middle College Initiatives</a:t>
            </a:r>
          </a:p>
          <a:p>
            <a:pPr marL="1371600" indent="-457200">
              <a:spcAft>
                <a:spcPts val="600"/>
              </a:spcAft>
              <a:buFont typeface="Wingdings" panose="05000000000000000000" pitchFamily="2" charset="2"/>
              <a:buChar char="§"/>
            </a:pPr>
            <a:r>
              <a:rPr lang="en-US" sz="2800" b="0" dirty="0"/>
              <a:t>Joint Advisory Committees  </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6704" y="3956247"/>
            <a:ext cx="3543848" cy="2730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266700" y="382085"/>
            <a:ext cx="7029450" cy="1084765"/>
          </a:xfrm>
        </p:spPr>
        <p:txBody>
          <a:bodyPr>
            <a:normAutofit/>
          </a:bodyPr>
          <a:lstStyle/>
          <a:p>
            <a:pPr>
              <a:defRPr/>
            </a:pPr>
            <a:r>
              <a:rPr lang="en-US" sz="2800" dirty="0" smtClean="0"/>
              <a:t> </a:t>
            </a:r>
            <a:r>
              <a:rPr lang="en-US" dirty="0" smtClean="0"/>
              <a:t>Secondary- Postsecondary Collaboration</a:t>
            </a:r>
            <a:endParaRPr lang="en-US" dirty="0"/>
          </a:p>
        </p:txBody>
      </p:sp>
    </p:spTree>
    <p:extLst>
      <p:ext uri="{BB962C8B-B14F-4D97-AF65-F5344CB8AC3E}">
        <p14:creationId xmlns:p14="http://schemas.microsoft.com/office/powerpoint/2010/main" val="110665718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a:xfrm>
            <a:off x="781540" y="1797538"/>
            <a:ext cx="11143760" cy="5574812"/>
          </a:xfrm>
        </p:spPr>
        <p:txBody>
          <a:bodyPr>
            <a:normAutofit/>
          </a:bodyPr>
          <a:lstStyle/>
          <a:p>
            <a:endParaRPr lang="en-US" sz="2400" dirty="0" smtClean="0"/>
          </a:p>
          <a:p>
            <a:r>
              <a:rPr lang="en-US" sz="2400" dirty="0" smtClean="0"/>
              <a:t>Jeralyn </a:t>
            </a:r>
            <a:r>
              <a:rPr lang="en-US" sz="2400" dirty="0"/>
              <a:t>Jargo</a:t>
            </a:r>
          </a:p>
          <a:p>
            <a:r>
              <a:rPr lang="en-US" sz="2000" b="0" dirty="0"/>
              <a:t>State Director of Career </a:t>
            </a:r>
            <a:br>
              <a:rPr lang="en-US" sz="2000" b="0" dirty="0"/>
            </a:br>
            <a:r>
              <a:rPr lang="en-US" sz="2000" b="0" dirty="0"/>
              <a:t>&amp; Technical Education</a:t>
            </a:r>
            <a:br>
              <a:rPr lang="en-US" sz="2000" b="0" dirty="0"/>
            </a:br>
            <a:r>
              <a:rPr lang="en-US" sz="2000" b="0" dirty="0">
                <a:hlinkClick r:id="rId3"/>
              </a:rPr>
              <a:t>jeralyn.jargo@so.mnscu.edu</a:t>
            </a:r>
            <a:br>
              <a:rPr lang="en-US" sz="2000" b="0" dirty="0">
                <a:hlinkClick r:id="rId3"/>
              </a:rPr>
            </a:br>
            <a:r>
              <a:rPr lang="en-US" sz="2000" b="0" dirty="0"/>
              <a:t>(651) </a:t>
            </a:r>
            <a:r>
              <a:rPr lang="en-US" sz="2000" b="0" dirty="0" smtClean="0"/>
              <a:t>201-1650</a:t>
            </a:r>
          </a:p>
          <a:p>
            <a:r>
              <a:rPr lang="en-US" sz="2000" b="0" dirty="0" smtClean="0"/>
              <a:t>wwww.cte.mnscu.edu  </a:t>
            </a:r>
          </a:p>
          <a:p>
            <a:endParaRPr lang="en-US" b="0" dirty="0" smtClean="0"/>
          </a:p>
          <a:p>
            <a:endParaRPr lang="en-US" b="0" dirty="0"/>
          </a:p>
          <a:p>
            <a:r>
              <a:rPr lang="en-US" sz="2400" dirty="0">
                <a:solidFill>
                  <a:schemeClr val="accent6">
                    <a:lumMod val="75000"/>
                  </a:schemeClr>
                </a:solidFill>
              </a:rPr>
              <a:t>Look forward to seeing you at the 2016 CTE Works! Summit | </a:t>
            </a:r>
            <a:endParaRPr lang="en-US" sz="2400" dirty="0" smtClean="0">
              <a:solidFill>
                <a:schemeClr val="accent6">
                  <a:lumMod val="75000"/>
                </a:schemeClr>
              </a:solidFill>
            </a:endParaRPr>
          </a:p>
          <a:p>
            <a:r>
              <a:rPr lang="en-US" sz="2400" dirty="0" smtClean="0">
                <a:solidFill>
                  <a:schemeClr val="accent6">
                    <a:lumMod val="75000"/>
                  </a:schemeClr>
                </a:solidFill>
                <a:hlinkClick r:id="rId4"/>
              </a:rPr>
              <a:t>www.cteworksminnesota.org</a:t>
            </a:r>
            <a:r>
              <a:rPr lang="en-US" sz="2400" dirty="0" smtClean="0">
                <a:solidFill>
                  <a:schemeClr val="accent6">
                    <a:lumMod val="75000"/>
                  </a:schemeClr>
                </a:solidFill>
              </a:rPr>
              <a:t>  </a:t>
            </a:r>
            <a:endParaRPr lang="en-US" sz="2400" dirty="0" smtClean="0">
              <a:solidFill>
                <a:schemeClr val="tx2">
                  <a:lumMod val="60000"/>
                  <a:lumOff val="40000"/>
                </a:schemeClr>
              </a:solidFill>
            </a:endParaRPr>
          </a:p>
          <a:p>
            <a:endParaRPr lang="en-US" sz="2400" u="sng" dirty="0">
              <a:solidFill>
                <a:schemeClr val="accent6">
                  <a:lumMod val="75000"/>
                </a:schemeClr>
              </a:solidFill>
              <a:hlinkClick r:id="rId5" action="ppaction://hlinkfile"/>
            </a:endParaRPr>
          </a:p>
          <a:p>
            <a:endParaRPr lang="en-US" u="sng" dirty="0" smtClean="0">
              <a:solidFill>
                <a:schemeClr val="tx2">
                  <a:lumMod val="60000"/>
                  <a:lumOff val="40000"/>
                </a:schemeClr>
              </a:solidFill>
            </a:endParaRPr>
          </a:p>
          <a:p>
            <a:r>
              <a:rPr lang="en-US" dirty="0" smtClean="0">
                <a:solidFill>
                  <a:schemeClr val="tx2">
                    <a:lumMod val="60000"/>
                    <a:lumOff val="40000"/>
                  </a:schemeClr>
                </a:solidFill>
              </a:rPr>
              <a:t> </a:t>
            </a:r>
            <a:endParaRPr lang="en-US" dirty="0">
              <a:solidFill>
                <a:schemeClr val="tx2">
                  <a:lumMod val="60000"/>
                  <a:lumOff val="40000"/>
                </a:schemeClr>
              </a:solidFill>
            </a:endParaRPr>
          </a:p>
          <a:p>
            <a:endParaRPr lang="en-US" b="0" dirty="0"/>
          </a:p>
          <a:p>
            <a:endParaRPr lang="en-US" dirty="0" smtClean="0"/>
          </a:p>
          <a:p>
            <a:endParaRPr lang="en-US" dirty="0"/>
          </a:p>
        </p:txBody>
      </p:sp>
    </p:spTree>
    <p:extLst>
      <p:ext uri="{BB962C8B-B14F-4D97-AF65-F5344CB8AC3E}">
        <p14:creationId xmlns:p14="http://schemas.microsoft.com/office/powerpoint/2010/main" val="366926932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TE_PPT_Templates_M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 - RT">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681</Words>
  <Application>Microsoft Office PowerPoint</Application>
  <PresentationFormat>Widescreen</PresentationFormat>
  <Paragraphs>152</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Geneva</vt:lpstr>
      <vt:lpstr>Wingdings</vt:lpstr>
      <vt:lpstr>CTE_PPT_Templates_MN</vt:lpstr>
      <vt:lpstr>Text - RT</vt:lpstr>
      <vt:lpstr>PowerPoint Presentation</vt:lpstr>
      <vt:lpstr>Minnesota’s Federally-Approved  CTE Goals</vt:lpstr>
      <vt:lpstr>PowerPoint Presentation</vt:lpstr>
      <vt:lpstr>Work Flow  </vt:lpstr>
      <vt:lpstr> Secondary- Postsecondary Collaboration</vt:lpstr>
      <vt:lpstr>Thank You  </vt:lpstr>
    </vt:vector>
  </TitlesOfParts>
  <Company>MNSCU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Jeralyn Jargo</dc:creator>
  <cp:lastModifiedBy>Jeralyn Jargo</cp:lastModifiedBy>
  <cp:revision>1</cp:revision>
  <dcterms:created xsi:type="dcterms:W3CDTF">2016-10-12T17:43:48Z</dcterms:created>
  <dcterms:modified xsi:type="dcterms:W3CDTF">2016-10-12T17:44:07Z</dcterms:modified>
</cp:coreProperties>
</file>