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256" r:id="rId2"/>
    <p:sldId id="260" r:id="rId3"/>
    <p:sldId id="283" r:id="rId4"/>
    <p:sldId id="284" r:id="rId5"/>
    <p:sldId id="277" r:id="rId6"/>
    <p:sldId id="286" r:id="rId7"/>
    <p:sldId id="291" r:id="rId8"/>
    <p:sldId id="292" r:id="rId9"/>
    <p:sldId id="282" r:id="rId10"/>
    <p:sldId id="263" r:id="rId11"/>
    <p:sldId id="285" r:id="rId12"/>
    <p:sldId id="287" r:id="rId13"/>
    <p:sldId id="288" r:id="rId14"/>
    <p:sldId id="289" r:id="rId15"/>
    <p:sldId id="264" r:id="rId16"/>
    <p:sldId id="290" r:id="rId17"/>
    <p:sldId id="259" r:id="rId18"/>
    <p:sldId id="267" r:id="rId19"/>
    <p:sldId id="269"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Utz" initials="R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F7D"/>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8983" autoAdjust="0"/>
  </p:normalViewPr>
  <p:slideViewPr>
    <p:cSldViewPr>
      <p:cViewPr varScale="1">
        <p:scale>
          <a:sx n="84" d="100"/>
          <a:sy n="84" d="100"/>
        </p:scale>
        <p:origin x="96"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notesViewPr>
    <p:cSldViewPr>
      <p:cViewPr varScale="1">
        <p:scale>
          <a:sx n="55" d="100"/>
          <a:sy n="55" d="100"/>
        </p:scale>
        <p:origin x="-253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539" y="0"/>
            <a:ext cx="3043343" cy="465455"/>
          </a:xfrm>
          <a:prstGeom prst="rect">
            <a:avLst/>
          </a:prstGeom>
        </p:spPr>
        <p:txBody>
          <a:bodyPr vert="horz" lIns="93317" tIns="46659" rIns="93317" bIns="46659" rtlCol="0"/>
          <a:lstStyle>
            <a:lvl1pPr algn="r">
              <a:defRPr sz="1200"/>
            </a:lvl1pPr>
          </a:lstStyle>
          <a:p>
            <a:fld id="{CAF9534A-5726-4AF6-99E5-174E215E06AD}" type="datetimeFigureOut">
              <a:rPr lang="en-US" smtClean="0"/>
              <a:pPr/>
              <a:t>10/11/2016</a:t>
            </a:fld>
            <a:endParaRPr lang="en-US"/>
          </a:p>
        </p:txBody>
      </p:sp>
      <p:sp>
        <p:nvSpPr>
          <p:cNvPr id="4" name="Footer Placeholder 3"/>
          <p:cNvSpPr>
            <a:spLocks noGrp="1"/>
          </p:cNvSpPr>
          <p:nvPr>
            <p:ph type="ftr" sz="quarter" idx="2"/>
          </p:nvPr>
        </p:nvSpPr>
        <p:spPr>
          <a:xfrm>
            <a:off x="0" y="8841491"/>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539" y="8841491"/>
            <a:ext cx="3043343" cy="465455"/>
          </a:xfrm>
          <a:prstGeom prst="rect">
            <a:avLst/>
          </a:prstGeom>
        </p:spPr>
        <p:txBody>
          <a:bodyPr vert="horz" lIns="93317" tIns="46659" rIns="93317" bIns="46659" rtlCol="0" anchor="b"/>
          <a:lstStyle>
            <a:lvl1pPr algn="r">
              <a:defRPr sz="1200"/>
            </a:lvl1pPr>
          </a:lstStyle>
          <a:p>
            <a:fld id="{A8F2A5BC-E27B-44AA-B322-6B86D820FFC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539" y="0"/>
            <a:ext cx="3043343" cy="465455"/>
          </a:xfrm>
          <a:prstGeom prst="rect">
            <a:avLst/>
          </a:prstGeom>
        </p:spPr>
        <p:txBody>
          <a:bodyPr vert="horz" lIns="93317" tIns="46659" rIns="93317" bIns="46659" rtlCol="0"/>
          <a:lstStyle>
            <a:lvl1pPr algn="r">
              <a:defRPr sz="1200"/>
            </a:lvl1pPr>
          </a:lstStyle>
          <a:p>
            <a:fld id="{55FB5779-EB60-4B42-B840-7B15712F4397}" type="datetimeFigureOut">
              <a:rPr lang="en-US" smtClean="0"/>
              <a:pPr/>
              <a:t>10/11/2016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491"/>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539" y="8841491"/>
            <a:ext cx="3043343" cy="465455"/>
          </a:xfrm>
          <a:prstGeom prst="rect">
            <a:avLst/>
          </a:prstGeom>
        </p:spPr>
        <p:txBody>
          <a:bodyPr vert="horz" lIns="93317" tIns="46659" rIns="93317" bIns="46659" rtlCol="0" anchor="b"/>
          <a:lstStyle>
            <a:lvl1pPr algn="r">
              <a:defRPr sz="1200"/>
            </a:lvl1pPr>
          </a:lstStyle>
          <a:p>
            <a:fld id="{B80954D0-3602-47D1-B8C3-05156D0926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Concept</a:t>
            </a:r>
            <a:r>
              <a:rPr lang="en-US" baseline="0" dirty="0"/>
              <a:t> of the network – rather than a single college model</a:t>
            </a:r>
          </a:p>
          <a:p>
            <a:r>
              <a:rPr lang="en-US" baseline="0" dirty="0"/>
              <a:t>Why there’s no prescriptive framework</a:t>
            </a:r>
          </a:p>
          <a:p>
            <a:r>
              <a:rPr lang="en-US" baseline="0" dirty="0"/>
              <a:t>Meet you where you are…</a:t>
            </a:r>
            <a:endParaRPr lang="en-US" dirty="0"/>
          </a:p>
        </p:txBody>
      </p:sp>
      <p:sp>
        <p:nvSpPr>
          <p:cNvPr id="4" name="Slide Number Placeholder 3"/>
          <p:cNvSpPr>
            <a:spLocks noGrp="1"/>
          </p:cNvSpPr>
          <p:nvPr>
            <p:ph type="sldNum" sz="quarter" idx="10"/>
          </p:nvPr>
        </p:nvSpPr>
        <p:spPr/>
        <p:txBody>
          <a:bodyPr/>
          <a:lstStyle/>
          <a:p>
            <a:fld id="{B80954D0-3602-47D1-B8C3-05156D09267F}"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stackable horticulture certificate recognized by industry is our goal.  </a:t>
            </a:r>
          </a:p>
          <a:p>
            <a:pPr defTabSz="915772">
              <a:defRPr/>
            </a:pPr>
            <a:r>
              <a:rPr lang="en-US" dirty="0"/>
              <a:t>We hope that we will be able to prepare</a:t>
            </a:r>
            <a:r>
              <a:rPr lang="en-US" baseline="0" dirty="0"/>
              <a:t> students for the industry’s labor needs.  We are working with three horticultural associations; the CLCA, the ISA and the CANGC.  Each of these associations have asked if there is a way to get more entry level employees.  We are creating this certificate to 1) give a clear road map to the courses students need to complete. 2) Show the career opportunities available.  3) Develop stronger industry partnerships.   4) Give the student the skills to compete and have the ability to pass the industry certifications. And 5) Get this adopted by the state Chancellor’s Office.</a:t>
            </a:r>
            <a:endParaRPr lang="en-US" dirty="0"/>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12</a:t>
            </a:fld>
            <a:endParaRPr lang="en-US"/>
          </a:p>
        </p:txBody>
      </p:sp>
    </p:spTree>
    <p:extLst>
      <p:ext uri="{BB962C8B-B14F-4D97-AF65-F5344CB8AC3E}">
        <p14:creationId xmlns:p14="http://schemas.microsoft.com/office/powerpoint/2010/main" val="335766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Clr>
                <a:srgbClr val="C00000"/>
              </a:buClr>
              <a:buFont typeface="Wingdings" pitchFamily="2" charset="2"/>
              <a:buChar char="ü"/>
            </a:pPr>
            <a:r>
              <a:rPr lang="en-US" dirty="0"/>
              <a:t>Customized TA to advance efforts in stackable credential design such as employer engagement, support services, faculty collaboration, awarding of credit, and industry certification alignment. </a:t>
            </a:r>
          </a:p>
          <a:p>
            <a:pPr lvl="0">
              <a:buClr>
                <a:srgbClr val="C00000"/>
              </a:buClr>
              <a:buFont typeface="Wingdings" pitchFamily="2" charset="2"/>
              <a:buChar char="ü"/>
            </a:pPr>
            <a:r>
              <a:rPr lang="en-US" dirty="0"/>
              <a:t>Refine approaches to better meet needs of students and employers. </a:t>
            </a:r>
          </a:p>
          <a:p>
            <a:pPr lvl="0">
              <a:buClr>
                <a:srgbClr val="C00000"/>
              </a:buClr>
              <a:buFont typeface="Wingdings" pitchFamily="2" charset="2"/>
              <a:buChar char="ü"/>
            </a:pPr>
            <a:r>
              <a:rPr lang="en-US" dirty="0"/>
              <a:t>Participate in webinars with other colleges for resource sharing; learn from other sectors.</a:t>
            </a:r>
          </a:p>
          <a:p>
            <a:pPr lvl="0">
              <a:buClr>
                <a:srgbClr val="C00000"/>
              </a:buClr>
              <a:buFont typeface="Wingdings" pitchFamily="2" charset="2"/>
              <a:buChar char="ü"/>
            </a:pPr>
            <a:r>
              <a:rPr lang="en-US" dirty="0"/>
              <a:t>Receive support sessions from SMEs on specialized topics.</a:t>
            </a:r>
          </a:p>
          <a:p>
            <a:pPr lvl="0">
              <a:buClr>
                <a:srgbClr val="C00000"/>
              </a:buClr>
              <a:buFont typeface="Wingdings" pitchFamily="2" charset="2"/>
              <a:buChar char="ü"/>
            </a:pPr>
            <a:r>
              <a:rPr lang="en-US" dirty="0"/>
              <a:t>Have access to resources from across the project as well as other federal projects.</a:t>
            </a:r>
          </a:p>
          <a:p>
            <a:endParaRPr lang="en-US" dirty="0"/>
          </a:p>
        </p:txBody>
      </p:sp>
      <p:sp>
        <p:nvSpPr>
          <p:cNvPr id="4" name="Slide Number Placeholder 3"/>
          <p:cNvSpPr>
            <a:spLocks noGrp="1"/>
          </p:cNvSpPr>
          <p:nvPr>
            <p:ph type="sldNum" sz="quarter" idx="10"/>
          </p:nvPr>
        </p:nvSpPr>
        <p:spPr/>
        <p:txBody>
          <a:bodyPr/>
          <a:lstStyle/>
          <a:p>
            <a:fld id="{B80954D0-3602-47D1-B8C3-05156D09267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stu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a:spLocks noChangeArrowheads="1"/>
          </p:cNvSpPr>
          <p:nvPr/>
        </p:nvSpPr>
        <p:spPr bwMode="auto">
          <a:xfrm>
            <a:off x="0" y="6613525"/>
            <a:ext cx="9144000" cy="244475"/>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fr-FR" altLang="en-US" dirty="0"/>
          </a:p>
        </p:txBody>
      </p:sp>
      <p:sp>
        <p:nvSpPr>
          <p:cNvPr id="8198" name="Rectangle 6"/>
          <p:cNvSpPr>
            <a:spLocks noGrp="1" noChangeArrowheads="1"/>
          </p:cNvSpPr>
          <p:nvPr>
            <p:ph type="subTitle" idx="1"/>
          </p:nvPr>
        </p:nvSpPr>
        <p:spPr>
          <a:xfrm>
            <a:off x="3429000" y="5029200"/>
            <a:ext cx="5715000" cy="609600"/>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sz="2000">
                <a:solidFill>
                  <a:schemeClr val="bg1"/>
                </a:solidFill>
              </a:defRPr>
            </a:lvl1pPr>
          </a:lstStyle>
          <a:p>
            <a:pPr lvl="0"/>
            <a:r>
              <a:rPr lang="en-US" altLang="en-US" noProof="0"/>
              <a:t>Click to edit Master subtitle style</a:t>
            </a:r>
          </a:p>
        </p:txBody>
      </p:sp>
      <p:sp>
        <p:nvSpPr>
          <p:cNvPr id="8197" name="Rectangle 5"/>
          <p:cNvSpPr>
            <a:spLocks noGrp="1" noChangeArrowheads="1"/>
          </p:cNvSpPr>
          <p:nvPr>
            <p:ph type="ctrTitle"/>
          </p:nvPr>
        </p:nvSpPr>
        <p:spPr>
          <a:xfrm>
            <a:off x="3429000" y="3581400"/>
            <a:ext cx="5715000" cy="1470025"/>
          </a:xfrm>
          <a:solidFill>
            <a:schemeClr val="bg1"/>
          </a:solidFill>
          <a:extLst>
            <a:ext uri="{91240B29-F687-4F45-9708-019B960494DF}">
              <a14:hiddenLine xmlns:a14="http://schemas.microsoft.com/office/drawing/2010/main" w="9525" algn="ctr">
                <a:solidFill>
                  <a:schemeClr val="tx1"/>
                </a:solidFill>
                <a:miter lim="800000"/>
                <a:headEnd/>
                <a:tailEnd/>
              </a14:hiddenLine>
            </a:ext>
          </a:extLst>
        </p:spPr>
        <p:txBody>
          <a:bodyPr lIns="91440" anchor="t"/>
          <a:lstStyle>
            <a:lvl1pPr algn="ctr">
              <a:spcBef>
                <a:spcPct val="20000"/>
              </a:spcBef>
              <a:defRPr sz="4000" b="1">
                <a:solidFill>
                  <a:srgbClr val="FCAB1A"/>
                </a:solidFill>
                <a:latin typeface="Verdana" panose="020B0604030504040204" pitchFamily="34" charset="0"/>
              </a:defRPr>
            </a:lvl1pPr>
          </a:lstStyle>
          <a:p>
            <a:pPr lvl="0"/>
            <a:r>
              <a:rPr lang="en-US" altLang="en-US" noProof="0"/>
              <a:t>Click to edit Master title style</a:t>
            </a:r>
          </a:p>
        </p:txBody>
      </p:sp>
    </p:spTree>
    <p:extLst>
      <p:ext uri="{BB962C8B-B14F-4D97-AF65-F5344CB8AC3E}">
        <p14:creationId xmlns:p14="http://schemas.microsoft.com/office/powerpoint/2010/main" val="318511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5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400175"/>
            <a:ext cx="1828800" cy="47720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828800" y="1400175"/>
            <a:ext cx="5334000" cy="477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519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a:t>Click to edit Master title style</a:t>
            </a:r>
            <a:endParaRPr lang="en-GB"/>
          </a:p>
        </p:txBody>
      </p:sp>
      <p:sp>
        <p:nvSpPr>
          <p:cNvPr id="3" name="Chart Placeholder 2"/>
          <p:cNvSpPr>
            <a:spLocks noGrp="1"/>
          </p:cNvSpPr>
          <p:nvPr>
            <p:ph type="chart" idx="1"/>
          </p:nvPr>
        </p:nvSpPr>
        <p:spPr>
          <a:xfrm>
            <a:off x="1828800" y="2133600"/>
            <a:ext cx="7162800" cy="4038600"/>
          </a:xfrm>
        </p:spPr>
        <p:txBody>
          <a:bodyPr/>
          <a:lstStyle/>
          <a:p>
            <a:pPr lvl="0"/>
            <a:r>
              <a:rPr lang="en-US" noProof="0"/>
              <a:t>Click icon to add chart</a:t>
            </a:r>
            <a:endParaRPr lang="en-GB" noProof="0"/>
          </a:p>
        </p:txBody>
      </p:sp>
    </p:spTree>
    <p:extLst>
      <p:ext uri="{BB962C8B-B14F-4D97-AF65-F5344CB8AC3E}">
        <p14:creationId xmlns:p14="http://schemas.microsoft.com/office/powerpoint/2010/main" val="249493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1828800" y="2133600"/>
            <a:ext cx="3505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3321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Background">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53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698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1"/>
            <a:ext cx="7315200" cy="650912"/>
          </a:xfrm>
        </p:spPr>
        <p:txBody>
          <a:bodyPr/>
          <a:lstStyle/>
          <a:p>
            <a:r>
              <a:rPr lang="en-US"/>
              <a:t>Click to edit Master title style</a:t>
            </a:r>
            <a:endParaRPr lang="en-GB"/>
          </a:p>
        </p:txBody>
      </p:sp>
      <p:sp>
        <p:nvSpPr>
          <p:cNvPr id="3" name="Content Placeholder 2"/>
          <p:cNvSpPr>
            <a:spLocks noGrp="1"/>
          </p:cNvSpPr>
          <p:nvPr>
            <p:ph idx="1"/>
          </p:nvPr>
        </p:nvSpPr>
        <p:spPr>
          <a:xfrm>
            <a:off x="1143000" y="1495425"/>
            <a:ext cx="7162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p:cNvSpPr txBox="1"/>
          <p:nvPr userDrawn="1"/>
        </p:nvSpPr>
        <p:spPr>
          <a:xfrm>
            <a:off x="2743200" y="6604084"/>
            <a:ext cx="3613490" cy="253916"/>
          </a:xfrm>
          <a:prstGeom prst="rect">
            <a:avLst/>
          </a:prstGeom>
          <a:noFill/>
        </p:spPr>
        <p:txBody>
          <a:bodyPr wrap="none" rtlCol="0">
            <a:spAutoFit/>
          </a:bodyPr>
          <a:lstStyle/>
          <a:p>
            <a:r>
              <a:rPr lang="en-US" sz="1050" b="1" i="1" dirty="0">
                <a:solidFill>
                  <a:schemeClr val="bg1"/>
                </a:solidFill>
              </a:rPr>
              <a:t>Mapping Upward:  Stackable Credentials That Lead to Careers</a:t>
            </a:r>
          </a:p>
        </p:txBody>
      </p:sp>
    </p:spTree>
    <p:extLst>
      <p:ext uri="{BB962C8B-B14F-4D97-AF65-F5344CB8AC3E}">
        <p14:creationId xmlns:p14="http://schemas.microsoft.com/office/powerpoint/2010/main" val="227837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62723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828800" y="2133600"/>
            <a:ext cx="3505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105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359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67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11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120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2724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stuf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3"/>
          <p:cNvSpPr>
            <a:spLocks noChangeArrowheads="1"/>
          </p:cNvSpPr>
          <p:nvPr/>
        </p:nvSpPr>
        <p:spPr bwMode="auto">
          <a:xfrm>
            <a:off x="1295400" y="1752600"/>
            <a:ext cx="7848600" cy="3505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28" name="Rectangle 2"/>
          <p:cNvSpPr>
            <a:spLocks noGrp="1" noChangeArrowheads="1"/>
          </p:cNvSpPr>
          <p:nvPr>
            <p:ph type="title"/>
          </p:nvPr>
        </p:nvSpPr>
        <p:spPr bwMode="auto">
          <a:xfrm>
            <a:off x="1828800" y="1400175"/>
            <a:ext cx="7315200" cy="58102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p>
            <a:pPr lvl="0"/>
            <a:r>
              <a:rPr lang="en-US" altLang="en-US"/>
              <a:t>Click to edit Master title style</a:t>
            </a:r>
            <a:endParaRPr lang="fr-FR" altLang="en-US"/>
          </a:p>
        </p:txBody>
      </p:sp>
      <p:sp>
        <p:nvSpPr>
          <p:cNvPr id="1029" name="Rectangle 3"/>
          <p:cNvSpPr>
            <a:spLocks noGrp="1" noChangeArrowheads="1"/>
          </p:cNvSpPr>
          <p:nvPr>
            <p:ph type="body" idx="1"/>
          </p:nvPr>
        </p:nvSpPr>
        <p:spPr bwMode="auto">
          <a:xfrm>
            <a:off x="1828800" y="2133600"/>
            <a:ext cx="7162800"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r-FR" altLang="en-US"/>
          </a:p>
        </p:txBody>
      </p:sp>
      <p:sp>
        <p:nvSpPr>
          <p:cNvPr id="1030" name="Rectangle 19"/>
          <p:cNvSpPr>
            <a:spLocks noChangeArrowheads="1"/>
          </p:cNvSpPr>
          <p:nvPr/>
        </p:nvSpPr>
        <p:spPr bwMode="auto">
          <a:xfrm>
            <a:off x="0" y="6613525"/>
            <a:ext cx="9144000" cy="24447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fr-FR" altLang="en-US" dirty="0"/>
          </a:p>
        </p:txBody>
      </p:sp>
      <p:sp>
        <p:nvSpPr>
          <p:cNvPr id="1031" name="Oval 23"/>
          <p:cNvSpPr>
            <a:spLocks noChangeArrowheads="1"/>
          </p:cNvSpPr>
          <p:nvPr/>
        </p:nvSpPr>
        <p:spPr bwMode="auto">
          <a:xfrm>
            <a:off x="1433513"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2" name="Oval 24"/>
          <p:cNvSpPr>
            <a:spLocks noChangeArrowheads="1"/>
          </p:cNvSpPr>
          <p:nvPr/>
        </p:nvSpPr>
        <p:spPr bwMode="auto">
          <a:xfrm>
            <a:off x="2193925"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3" name="Oval 25"/>
          <p:cNvSpPr>
            <a:spLocks noChangeArrowheads="1"/>
          </p:cNvSpPr>
          <p:nvPr/>
        </p:nvSpPr>
        <p:spPr bwMode="auto">
          <a:xfrm>
            <a:off x="2954338"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4" name="Oval 26"/>
          <p:cNvSpPr>
            <a:spLocks noChangeArrowheads="1"/>
          </p:cNvSpPr>
          <p:nvPr/>
        </p:nvSpPr>
        <p:spPr bwMode="auto">
          <a:xfrm>
            <a:off x="3714750"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5" name="Oval 27"/>
          <p:cNvSpPr>
            <a:spLocks noChangeArrowheads="1"/>
          </p:cNvSpPr>
          <p:nvPr/>
        </p:nvSpPr>
        <p:spPr bwMode="auto">
          <a:xfrm>
            <a:off x="4475163"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6" name="Oval 28"/>
          <p:cNvSpPr>
            <a:spLocks noChangeArrowheads="1"/>
          </p:cNvSpPr>
          <p:nvPr/>
        </p:nvSpPr>
        <p:spPr bwMode="auto">
          <a:xfrm>
            <a:off x="5237163"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7" name="Oval 29"/>
          <p:cNvSpPr>
            <a:spLocks noChangeArrowheads="1"/>
          </p:cNvSpPr>
          <p:nvPr/>
        </p:nvSpPr>
        <p:spPr bwMode="auto">
          <a:xfrm>
            <a:off x="5997575"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8" name="Oval 30"/>
          <p:cNvSpPr>
            <a:spLocks noChangeArrowheads="1"/>
          </p:cNvSpPr>
          <p:nvPr/>
        </p:nvSpPr>
        <p:spPr bwMode="auto">
          <a:xfrm>
            <a:off x="6757988"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9" name="Oval 31"/>
          <p:cNvSpPr>
            <a:spLocks noChangeArrowheads="1"/>
          </p:cNvSpPr>
          <p:nvPr/>
        </p:nvSpPr>
        <p:spPr bwMode="auto">
          <a:xfrm>
            <a:off x="7518400"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40" name="Oval 32"/>
          <p:cNvSpPr>
            <a:spLocks noChangeArrowheads="1"/>
          </p:cNvSpPr>
          <p:nvPr/>
        </p:nvSpPr>
        <p:spPr bwMode="auto">
          <a:xfrm>
            <a:off x="8280400"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panose="020B0604020202020204" pitchFamily="34" charset="0"/>
        </a:defRPr>
      </a:lvl2pPr>
      <a:lvl3pPr algn="l" rtl="0" eaLnBrk="1" fontAlgn="base" hangingPunct="1">
        <a:spcBef>
          <a:spcPct val="0"/>
        </a:spcBef>
        <a:spcAft>
          <a:spcPct val="0"/>
        </a:spcAft>
        <a:defRPr sz="3600">
          <a:solidFill>
            <a:schemeClr val="bg1"/>
          </a:solidFill>
          <a:latin typeface="Arial" panose="020B0604020202020204" pitchFamily="34" charset="0"/>
        </a:defRPr>
      </a:lvl3pPr>
      <a:lvl4pPr algn="l" rtl="0" eaLnBrk="1" fontAlgn="base" hangingPunct="1">
        <a:spcBef>
          <a:spcPct val="0"/>
        </a:spcBef>
        <a:spcAft>
          <a:spcPct val="0"/>
        </a:spcAft>
        <a:defRPr sz="3600">
          <a:solidFill>
            <a:schemeClr val="bg1"/>
          </a:solidFill>
          <a:latin typeface="Arial" panose="020B0604020202020204" pitchFamily="34" charset="0"/>
        </a:defRPr>
      </a:lvl4pPr>
      <a:lvl5pPr algn="l" rtl="0" eaLnBrk="1" fontAlgn="base" hangingPunct="1">
        <a:spcBef>
          <a:spcPct val="0"/>
        </a:spcBef>
        <a:spcAft>
          <a:spcPct val="0"/>
        </a:spcAft>
        <a:defRPr sz="3600">
          <a:solidFill>
            <a:schemeClr val="bg1"/>
          </a:solidFill>
          <a:latin typeface="Arial" panose="020B0604020202020204" pitchFamily="34" charset="0"/>
        </a:defRPr>
      </a:lvl5pPr>
      <a:lvl6pPr marL="457200" algn="l" rtl="0" eaLnBrk="1" fontAlgn="base" hangingPunct="1">
        <a:spcBef>
          <a:spcPct val="0"/>
        </a:spcBef>
        <a:spcAft>
          <a:spcPct val="0"/>
        </a:spcAft>
        <a:defRPr sz="3600">
          <a:solidFill>
            <a:schemeClr val="bg1"/>
          </a:solidFill>
          <a:latin typeface="Arial" panose="020B0604020202020204" pitchFamily="34" charset="0"/>
        </a:defRPr>
      </a:lvl6pPr>
      <a:lvl7pPr marL="914400" algn="l" rtl="0" eaLnBrk="1" fontAlgn="base" hangingPunct="1">
        <a:spcBef>
          <a:spcPct val="0"/>
        </a:spcBef>
        <a:spcAft>
          <a:spcPct val="0"/>
        </a:spcAft>
        <a:defRPr sz="3600">
          <a:solidFill>
            <a:schemeClr val="bg1"/>
          </a:solidFill>
          <a:latin typeface="Arial" panose="020B0604020202020204" pitchFamily="34" charset="0"/>
        </a:defRPr>
      </a:lvl7pPr>
      <a:lvl8pPr marL="1371600" algn="l" rtl="0" eaLnBrk="1" fontAlgn="base" hangingPunct="1">
        <a:spcBef>
          <a:spcPct val="0"/>
        </a:spcBef>
        <a:spcAft>
          <a:spcPct val="0"/>
        </a:spcAft>
        <a:defRPr sz="3600">
          <a:solidFill>
            <a:schemeClr val="bg1"/>
          </a:solidFill>
          <a:latin typeface="Arial" panose="020B0604020202020204" pitchFamily="34" charset="0"/>
        </a:defRPr>
      </a:lvl8pPr>
      <a:lvl9pPr marL="1828800" algn="l" rtl="0" eaLnBrk="1" fontAlgn="base" hangingPunct="1">
        <a:spcBef>
          <a:spcPct val="0"/>
        </a:spcBef>
        <a:spcAft>
          <a:spcPct val="0"/>
        </a:spcAft>
        <a:defRPr sz="36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5.jpeg"/><Relationship Id="rId12"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jpeg"/><Relationship Id="rId5" Type="http://schemas.openxmlformats.org/officeDocument/2006/relationships/image" Target="../media/image13.jpeg"/><Relationship Id="rId10" Type="http://schemas.microsoft.com/office/2007/relationships/hdphoto" Target="../media/hdphoto2.wdp"/><Relationship Id="rId4" Type="http://schemas.openxmlformats.org/officeDocument/2006/relationships/image" Target="../media/image12.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audio" Target="file:///C:\Hopes%20Files\NCPN%202016\Mapping%20Upward%20Session\MU%20Podcast_Maria%20Coons-v3.mp3" TargetMode="External"/><Relationship Id="rId7" Type="http://schemas.openxmlformats.org/officeDocument/2006/relationships/image" Target="../media/image28.png"/><Relationship Id="rId2" Type="http://schemas.openxmlformats.org/officeDocument/2006/relationships/audio" Target="file:///C:\Hopes%20Files\NCPN%202016\Mapping%20Upward%20Session\MU_Annette%20Parker_trim-v3.mp3" TargetMode="External"/><Relationship Id="rId1" Type="http://schemas.openxmlformats.org/officeDocument/2006/relationships/audio" Target="file:///C:\Hopes%20Files\NCPN%202016\Mapping%20Upward%20Session\MU%20Podcast_Debbie%20Davidson_ed-vr4.wav"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goforward.harpercollege.edu/careerpaths/manufacturing-technology.php" TargetMode="Externa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namp.net/"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tc.edu/programs/automotive-training-programs"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33400" y="914400"/>
            <a:ext cx="8610600" cy="2852737"/>
          </a:xfrm>
        </p:spPr>
        <p:txBody>
          <a:bodyPr/>
          <a:lstStyle/>
          <a:p>
            <a:r>
              <a:rPr lang="en-US" dirty="0"/>
              <a:t> </a:t>
            </a:r>
          </a:p>
        </p:txBody>
      </p:sp>
      <p:sp>
        <p:nvSpPr>
          <p:cNvPr id="4" name="Text Placeholder 3"/>
          <p:cNvSpPr>
            <a:spLocks noGrp="1"/>
          </p:cNvSpPr>
          <p:nvPr>
            <p:ph type="body" idx="1"/>
          </p:nvPr>
        </p:nvSpPr>
        <p:spPr>
          <a:xfrm>
            <a:off x="4800600" y="5181600"/>
            <a:ext cx="4114800" cy="527050"/>
          </a:xfrm>
        </p:spPr>
        <p:txBody>
          <a:bodyPr/>
          <a:lstStyle/>
          <a:p>
            <a:r>
              <a:rPr lang="en-US" sz="2000" dirty="0">
                <a:latin typeface="Calibri" pitchFamily="34" charset="0"/>
              </a:rPr>
              <a:t>Hope Cotner, Vice President, CORD </a:t>
            </a:r>
            <a:r>
              <a:rPr lang="en-US" sz="2000" i="1" dirty="0">
                <a:latin typeface="Calibri" pitchFamily="34" charset="0"/>
              </a:rPr>
              <a:t>Mapping Upward </a:t>
            </a:r>
            <a:r>
              <a:rPr lang="en-US" sz="2000" dirty="0">
                <a:latin typeface="Calibri" pitchFamily="34" charset="0"/>
              </a:rPr>
              <a:t>Project Director</a:t>
            </a:r>
          </a:p>
          <a:p>
            <a:endParaRPr lang="en-US" sz="2800" i="1" dirty="0">
              <a:solidFill>
                <a:srgbClr val="C00000"/>
              </a:solidFill>
              <a:latin typeface="Calibri" pitchFamily="34" charset="0"/>
            </a:endParaRPr>
          </a:p>
        </p:txBody>
      </p:sp>
      <p:pic>
        <p:nvPicPr>
          <p:cNvPr id="5" name="Picture 4" descr="Shane Barth_CNC_Boot Camp_2012_gateway.jpg"/>
          <p:cNvPicPr>
            <a:picLocks noChangeAspect="1"/>
          </p:cNvPicPr>
          <p:nvPr/>
        </p:nvPicPr>
        <p:blipFill>
          <a:blip r:embed="rId2" cstate="print">
            <a:duotone>
              <a:prstClr val="black"/>
              <a:schemeClr val="accent5">
                <a:tint val="45000"/>
                <a:satMod val="400000"/>
              </a:schemeClr>
            </a:duotone>
          </a:blip>
          <a:srcRect l="5833" r="15833" b="6250"/>
          <a:stretch>
            <a:fillRect/>
          </a:stretch>
        </p:blipFill>
        <p:spPr>
          <a:xfrm>
            <a:off x="2590800" y="533400"/>
            <a:ext cx="4343400" cy="3465479"/>
          </a:xfrm>
          <a:prstGeom prst="rect">
            <a:avLst/>
          </a:prstGeom>
          <a:ln>
            <a:noFill/>
          </a:ln>
          <a:effectLst>
            <a:outerShdw blurRad="292100" dist="139700" dir="2700000" algn="tl" rotWithShape="0">
              <a:srgbClr val="333333">
                <a:alpha val="65000"/>
              </a:srgbClr>
            </a:outerShdw>
          </a:effectLst>
        </p:spPr>
      </p:pic>
      <p:pic>
        <p:nvPicPr>
          <p:cNvPr id="11" name="Picture 10" descr="mapping upward_dot arrow_rev.jpg"/>
          <p:cNvPicPr>
            <a:picLocks noChangeAspect="1"/>
          </p:cNvPicPr>
          <p:nvPr/>
        </p:nvPicPr>
        <p:blipFill>
          <a:blip r:embed="rId3" cstate="print"/>
          <a:stretch>
            <a:fillRect/>
          </a:stretch>
        </p:blipFill>
        <p:spPr>
          <a:xfrm>
            <a:off x="228600" y="4419600"/>
            <a:ext cx="4327586" cy="16075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Networks Challenged to Build Their Vision</a:t>
            </a:r>
            <a:endParaRPr lang="en-US" sz="3200" i="1" dirty="0"/>
          </a:p>
        </p:txBody>
      </p:sp>
      <p:sp>
        <p:nvSpPr>
          <p:cNvPr id="3" name="Content Placeholder 2"/>
          <p:cNvSpPr>
            <a:spLocks noGrp="1"/>
          </p:cNvSpPr>
          <p:nvPr>
            <p:ph idx="1"/>
          </p:nvPr>
        </p:nvSpPr>
        <p:spPr>
          <a:xfrm>
            <a:off x="1143000" y="1495425"/>
            <a:ext cx="7467600" cy="4524375"/>
          </a:xfrm>
        </p:spPr>
        <p:txBody>
          <a:bodyPr/>
          <a:lstStyle/>
          <a:p>
            <a:pPr lvl="0">
              <a:buClr>
                <a:srgbClr val="C00000"/>
              </a:buClr>
            </a:pPr>
            <a:r>
              <a:rPr lang="en-US" dirty="0"/>
              <a:t>Groups of 2 – 4 colleges collaborate to:  </a:t>
            </a:r>
          </a:p>
          <a:p>
            <a:pPr lvl="1">
              <a:buClr>
                <a:srgbClr val="C00000"/>
              </a:buClr>
            </a:pPr>
            <a:r>
              <a:rPr lang="en-US" sz="2400" dirty="0"/>
              <a:t>create a new series of stackable credentials </a:t>
            </a:r>
          </a:p>
          <a:p>
            <a:pPr lvl="1">
              <a:buClr>
                <a:srgbClr val="C00000"/>
              </a:buClr>
            </a:pPr>
            <a:r>
              <a:rPr lang="en-US" sz="2400" dirty="0"/>
              <a:t>replicate a statewide program or process from one sector to another</a:t>
            </a:r>
          </a:p>
          <a:p>
            <a:pPr lvl="1">
              <a:buClr>
                <a:srgbClr val="C00000"/>
              </a:buClr>
            </a:pPr>
            <a:r>
              <a:rPr lang="en-US" sz="2400" dirty="0"/>
              <a:t>collaborate to convert noncredit certificates to credit-bearing stackable credentials </a:t>
            </a:r>
          </a:p>
          <a:p>
            <a:pPr lvl="1">
              <a:buClr>
                <a:srgbClr val="C00000"/>
              </a:buClr>
            </a:pPr>
            <a:r>
              <a:rPr lang="en-US" sz="2400" dirty="0"/>
              <a:t>scale a successful single-institution model across a network</a:t>
            </a:r>
          </a:p>
          <a:p>
            <a:pPr lvl="1">
              <a:buClr>
                <a:srgbClr val="C00000"/>
              </a:buClr>
            </a:pPr>
            <a:r>
              <a:rPr lang="en-US" sz="2400" dirty="0"/>
              <a:t>form a sector-based network to work with regional employers on </a:t>
            </a:r>
            <a:r>
              <a:rPr lang="en-US" sz="2400" dirty="0" err="1"/>
              <a:t>stackables</a:t>
            </a:r>
            <a:endParaRPr lang="en-US" sz="2400" dirty="0"/>
          </a:p>
          <a:p>
            <a:pPr lvl="1">
              <a:buClr>
                <a:srgbClr val="C00000"/>
              </a:buClr>
            </a:pPr>
            <a:r>
              <a:rPr lang="en-US" sz="2400" i="1" dirty="0"/>
              <a:t>And so on…</a:t>
            </a:r>
          </a:p>
        </p:txBody>
      </p:sp>
      <p:pic>
        <p:nvPicPr>
          <p:cNvPr id="4" name="Picture 3" descr="mapping upward_dot arrow_rev.jpg"/>
          <p:cNvPicPr>
            <a:picLocks noChangeAspect="1"/>
          </p:cNvPicPr>
          <p:nvPr/>
        </p:nvPicPr>
        <p:blipFill>
          <a:blip r:embed="rId3" cstate="print"/>
          <a:srcRect t="3451"/>
          <a:stretch>
            <a:fillRect/>
          </a:stretch>
        </p:blipFill>
        <p:spPr>
          <a:xfrm>
            <a:off x="5867400" y="5340761"/>
            <a:ext cx="2743200" cy="983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spcBef>
                <a:spcPts val="0"/>
              </a:spcBef>
              <a:buClr>
                <a:srgbClr val="C00000"/>
              </a:buClr>
            </a:pPr>
            <a:r>
              <a:rPr lang="en-US" sz="2400" b="1" dirty="0"/>
              <a:t>Horticulture</a:t>
            </a:r>
            <a:r>
              <a:rPr lang="en-US" sz="2400" dirty="0"/>
              <a:t>: </a:t>
            </a:r>
          </a:p>
          <a:p>
            <a:pPr marL="338138" lvl="1" indent="-338138">
              <a:spcBef>
                <a:spcPts val="0"/>
              </a:spcBef>
              <a:buClr>
                <a:srgbClr val="C00000"/>
              </a:buClr>
              <a:buFont typeface="Courier New" pitchFamily="49" charset="0"/>
              <a:buChar char="o"/>
            </a:pPr>
            <a:r>
              <a:rPr lang="en-US" sz="2400" dirty="0"/>
              <a:t>Bakersfield College, Shasta College, and </a:t>
            </a:r>
            <a:br>
              <a:rPr lang="en-US" sz="2400" dirty="0"/>
            </a:br>
            <a:r>
              <a:rPr lang="en-US" sz="2400" dirty="0"/>
              <a:t>Reedley College (CA)</a:t>
            </a:r>
          </a:p>
          <a:p>
            <a:pPr lvl="0">
              <a:spcBef>
                <a:spcPts val="600"/>
              </a:spcBef>
              <a:buClr>
                <a:srgbClr val="C00000"/>
              </a:buClr>
            </a:pPr>
            <a:r>
              <a:rPr lang="en-US" sz="2400" b="1" dirty="0"/>
              <a:t>Advanced Manufacturing</a:t>
            </a:r>
            <a:r>
              <a:rPr lang="en-US" sz="2400" dirty="0"/>
              <a:t>:</a:t>
            </a:r>
          </a:p>
          <a:p>
            <a:pPr marL="338138" lvl="1" indent="-338138">
              <a:spcBef>
                <a:spcPts val="0"/>
              </a:spcBef>
              <a:buClr>
                <a:srgbClr val="C00000"/>
              </a:buClr>
              <a:buFont typeface="Courier New" pitchFamily="49" charset="0"/>
              <a:buChar char="o"/>
            </a:pPr>
            <a:r>
              <a:rPr lang="en-US" sz="2400" dirty="0"/>
              <a:t>Forsyth Technical Community College, Catawba Valley Community College, Isothermal Community College, Piedmont Community College (NC)</a:t>
            </a:r>
          </a:p>
          <a:p>
            <a:pPr marL="338138" lvl="1" indent="-338138">
              <a:spcBef>
                <a:spcPts val="0"/>
              </a:spcBef>
              <a:buClr>
                <a:srgbClr val="C00000"/>
              </a:buClr>
              <a:buFont typeface="Courier New" pitchFamily="49" charset="0"/>
              <a:buChar char="o"/>
            </a:pPr>
            <a:r>
              <a:rPr lang="en-US" sz="2400" dirty="0"/>
              <a:t>Luzerne County Community College, Lehigh Carbon Community College, Northampton Community College (PA) </a:t>
            </a:r>
          </a:p>
          <a:p>
            <a:pPr marL="338138" lvl="1" indent="-338138">
              <a:spcBef>
                <a:spcPts val="0"/>
              </a:spcBef>
              <a:buClr>
                <a:srgbClr val="C00000"/>
              </a:buClr>
              <a:buFont typeface="Courier New" pitchFamily="49" charset="0"/>
              <a:buChar char="o"/>
            </a:pPr>
            <a:r>
              <a:rPr lang="en-US" sz="2400" dirty="0"/>
              <a:t>Rowan-Cabarrus Community College and Mitchell Community College (NC)</a:t>
            </a:r>
          </a:p>
          <a:p>
            <a:pPr>
              <a:buNone/>
            </a:pPr>
            <a:endParaRPr lang="en-US" sz="1800" dirty="0"/>
          </a:p>
          <a:p>
            <a:endParaRPr lang="en-US" sz="1800" dirty="0"/>
          </a:p>
        </p:txBody>
      </p:sp>
      <p:sp>
        <p:nvSpPr>
          <p:cNvPr id="5" name="Title 1"/>
          <p:cNvSpPr txBox="1">
            <a:spLocks/>
          </p:cNvSpPr>
          <p:nvPr/>
        </p:nvSpPr>
        <p:spPr bwMode="auto">
          <a:xfrm>
            <a:off x="838200" y="762000"/>
            <a:ext cx="4953000" cy="650912"/>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dirty="0">
                <a:solidFill>
                  <a:schemeClr val="bg1"/>
                </a:solidFill>
                <a:latin typeface="+mj-lt"/>
                <a:ea typeface="+mj-ea"/>
                <a:cs typeface="+mj-cs"/>
              </a:rPr>
              <a:t>Participating Networks</a:t>
            </a:r>
            <a:endParaRPr kumimoji="0" lang="en-US" sz="3200" b="0" i="1" u="none" strike="noStrike" kern="1200" cap="none" spc="0" normalizeH="0" baseline="0" noProof="0" dirty="0">
              <a:ln>
                <a:noFill/>
              </a:ln>
              <a:solidFill>
                <a:schemeClr val="bg1"/>
              </a:solidFill>
              <a:effectLst/>
              <a:uLnTx/>
              <a:uFillTx/>
              <a:latin typeface="+mj-lt"/>
              <a:ea typeface="+mj-ea"/>
              <a:cs typeface="+mj-cs"/>
            </a:endParaRPr>
          </a:p>
        </p:txBody>
      </p:sp>
      <p:pic>
        <p:nvPicPr>
          <p:cNvPr id="4" name="Picture 3" descr="mapping upward_dot arrow_rev.jpg"/>
          <p:cNvPicPr>
            <a:picLocks noChangeAspect="1"/>
          </p:cNvPicPr>
          <p:nvPr/>
        </p:nvPicPr>
        <p:blipFill>
          <a:blip r:embed="rId2" cstate="print"/>
          <a:srcRect t="3451"/>
          <a:stretch>
            <a:fillRect/>
          </a:stretch>
        </p:blipFill>
        <p:spPr>
          <a:xfrm>
            <a:off x="5943600" y="609600"/>
            <a:ext cx="2743200" cy="983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922" t="6443" r="12072" b="-1450"/>
          <a:stretch/>
        </p:blipFill>
        <p:spPr>
          <a:xfrm rot="1344393" flipH="1">
            <a:off x="-3074498" y="-1646838"/>
            <a:ext cx="5699389" cy="5787595"/>
          </a:xfrm>
          <a:prstGeom prst="ellipse">
            <a:avLst/>
          </a:prstGeom>
          <a:ln>
            <a:noFill/>
          </a:ln>
          <a:effectLst>
            <a:softEdge rad="635000"/>
          </a:effectLst>
        </p:spPr>
      </p:pic>
      <p:pic>
        <p:nvPicPr>
          <p:cNvPr id="22" name="Picture 6" descr="http://businessstreetonline.com/wp-content/uploads/2013/02/ReedlyCollege.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061" t="23397" r="6288" b="30261"/>
          <a:stretch/>
        </p:blipFill>
        <p:spPr bwMode="auto">
          <a:xfrm>
            <a:off x="1219200" y="2143776"/>
            <a:ext cx="2795387" cy="6756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704239" y="2124046"/>
            <a:ext cx="2287361" cy="771554"/>
          </a:xfrm>
          <a:prstGeom prst="rect">
            <a:avLst/>
          </a:prstGeom>
        </p:spPr>
      </p:pic>
      <p:grpSp>
        <p:nvGrpSpPr>
          <p:cNvPr id="2" name="Group 1"/>
          <p:cNvGrpSpPr/>
          <p:nvPr/>
        </p:nvGrpSpPr>
        <p:grpSpPr>
          <a:xfrm>
            <a:off x="4114801" y="1905000"/>
            <a:ext cx="2286000" cy="1066800"/>
            <a:chOff x="3812583" y="4107180"/>
            <a:chExt cx="2415133" cy="1097280"/>
          </a:xfrm>
        </p:grpSpPr>
        <p:pic>
          <p:nvPicPr>
            <p:cNvPr id="7" name="Picture 4" descr="https://www.parallax.com/sites/default/files/styles/full-size-product/public/81056.png?itok=RqmXflG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27" t="27459" r="8453" b="33462"/>
            <a:stretch/>
          </p:blipFill>
          <p:spPr bwMode="auto">
            <a:xfrm>
              <a:off x="4556501" y="4107180"/>
              <a:ext cx="1671215"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www.parallax.com/sites/default/files/styles/full-size-product/public/81056.png?itok=RqmXflG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187" t="21234" r="66053" b="39687"/>
            <a:stretch/>
          </p:blipFill>
          <p:spPr bwMode="auto">
            <a:xfrm>
              <a:off x="3812583" y="4107180"/>
              <a:ext cx="835617" cy="109728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8" descr="http://blog.diamondcertified.org/wp-content/uploads/CLCA-Logo.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34964" y="3276600"/>
            <a:ext cx="3361036" cy="155448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5"/>
          <p:cNvGrpSpPr/>
          <p:nvPr/>
        </p:nvGrpSpPr>
        <p:grpSpPr>
          <a:xfrm>
            <a:off x="1066800" y="3733800"/>
            <a:ext cx="2133600" cy="1722120"/>
            <a:chOff x="5943600" y="3824636"/>
            <a:chExt cx="2644959" cy="2271364"/>
          </a:xfrm>
        </p:grpSpPr>
        <p:pic>
          <p:nvPicPr>
            <p:cNvPr id="19" name="Picture 14" descr="http://horticulture.satoamerica.com/sites/horticulture_satoamerica_com/Uploads/Images/HortImages/CANGC.jpg"/>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63272" y="3824636"/>
              <a:ext cx="1805617" cy="175006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943600" y="5572780"/>
              <a:ext cx="2644959" cy="523220"/>
            </a:xfrm>
            <a:prstGeom prst="rect">
              <a:avLst/>
            </a:prstGeom>
            <a:noFill/>
          </p:spPr>
          <p:txBody>
            <a:bodyPr wrap="square" rtlCol="0">
              <a:spAutoFit/>
            </a:bodyPr>
            <a:lstStyle/>
            <a:p>
              <a:pPr algn="ctr"/>
              <a:r>
                <a:rPr lang="en-US" sz="1400" b="1" dirty="0">
                  <a:solidFill>
                    <a:srgbClr val="008000"/>
                  </a:solidFill>
                  <a:latin typeface="Baskerville Old Face" panose="02020602080505020303" pitchFamily="18" charset="0"/>
                  <a:cs typeface="Angsana New" panose="02020603050405020304" pitchFamily="18" charset="-34"/>
                </a:rPr>
                <a:t>California Association of</a:t>
              </a:r>
            </a:p>
            <a:p>
              <a:pPr algn="ctr"/>
              <a:r>
                <a:rPr lang="en-US" sz="1400" b="1" dirty="0">
                  <a:solidFill>
                    <a:srgbClr val="008000"/>
                  </a:solidFill>
                  <a:latin typeface="Baskerville Old Face" panose="02020602080505020303" pitchFamily="18" charset="0"/>
                  <a:cs typeface="Angsana New" panose="02020603050405020304" pitchFamily="18" charset="-34"/>
                </a:rPr>
                <a:t>Nurseries and Garden Centers</a:t>
              </a:r>
            </a:p>
          </p:txBody>
        </p:sp>
      </p:grpSp>
      <p:pic>
        <p:nvPicPr>
          <p:cNvPr id="24" name="Picture 23"/>
          <p:cNvPicPr>
            <a:picLocks noChangeAspect="1"/>
          </p:cNvPicPr>
          <p:nvPr/>
        </p:nvPicPr>
        <p:blipFill>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tretch>
            <a:fillRect/>
          </a:stretch>
        </p:blipFill>
        <p:spPr>
          <a:xfrm>
            <a:off x="6096000" y="3886200"/>
            <a:ext cx="2105246" cy="1645920"/>
          </a:xfrm>
          <a:prstGeom prst="rect">
            <a:avLst/>
          </a:prstGeom>
        </p:spPr>
      </p:pic>
      <p:sp>
        <p:nvSpPr>
          <p:cNvPr id="28" name="Title 27"/>
          <p:cNvSpPr>
            <a:spLocks noGrp="1"/>
          </p:cNvSpPr>
          <p:nvPr>
            <p:ph type="title"/>
          </p:nvPr>
        </p:nvSpPr>
        <p:spPr/>
        <p:txBody>
          <a:bodyPr/>
          <a:lstStyle/>
          <a:p>
            <a:r>
              <a:rPr lang="en-US" sz="3200" dirty="0"/>
              <a:t>Environmental Horticulture Certificates</a:t>
            </a:r>
          </a:p>
        </p:txBody>
      </p:sp>
    </p:spTree>
    <p:extLst>
      <p:ext uri="{BB962C8B-B14F-4D97-AF65-F5344CB8AC3E}">
        <p14:creationId xmlns:p14="http://schemas.microsoft.com/office/powerpoint/2010/main" val="2888078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76400" y="1447800"/>
            <a:ext cx="7162800" cy="5057775"/>
          </a:xfrm>
        </p:spPr>
        <p:txBody>
          <a:bodyPr/>
          <a:lstStyle/>
          <a:p>
            <a:pPr>
              <a:buNone/>
            </a:pPr>
            <a:r>
              <a:rPr lang="en-US" b="1" i="1" dirty="0"/>
              <a:t>Led by Forsyth Technical College, Winston-Salem, NC</a:t>
            </a:r>
          </a:p>
          <a:p>
            <a:pPr>
              <a:buNone/>
            </a:pPr>
            <a:r>
              <a:rPr lang="en-US" b="1" dirty="0"/>
              <a:t>Network goals:</a:t>
            </a:r>
          </a:p>
          <a:p>
            <a:pPr marL="457200" indent="-457200">
              <a:buClr>
                <a:srgbClr val="C00000"/>
              </a:buClr>
              <a:buFont typeface="+mj-lt"/>
              <a:buAutoNum type="arabicPeriod"/>
            </a:pPr>
            <a:r>
              <a:rPr lang="en-US" b="1" dirty="0"/>
              <a:t>Increase awareness </a:t>
            </a:r>
            <a:r>
              <a:rPr lang="en-US" dirty="0"/>
              <a:t>of and support for stackable, industry-recognized credentials in the ecosystem for advanced manufacturing including employers, workers, economic developers, educators and potential students.</a:t>
            </a:r>
          </a:p>
          <a:p>
            <a:pPr marL="457200" indent="-457200">
              <a:buClr>
                <a:srgbClr val="C00000"/>
              </a:buClr>
              <a:buFont typeface="+mj-lt"/>
              <a:buAutoNum type="arabicPeriod"/>
            </a:pPr>
            <a:r>
              <a:rPr lang="en-US" b="1" dirty="0"/>
              <a:t>Establish and/or improve advanced manufacturing career </a:t>
            </a:r>
            <a:r>
              <a:rPr lang="en-US" dirty="0"/>
              <a:t>pathways from North Carolina’s secondary schools through its community colleges to embed stackable, industry-recognized credentials such as MSSC that could be earned at the high school level.</a:t>
            </a:r>
          </a:p>
          <a:p>
            <a:endParaRPr lang="en-US" dirty="0"/>
          </a:p>
        </p:txBody>
      </p:sp>
      <p:pic>
        <p:nvPicPr>
          <p:cNvPr id="5" name="Picture 4" descr="iStock_17690103_XLARGE.jpg"/>
          <p:cNvPicPr>
            <a:picLocks noChangeAspect="1"/>
          </p:cNvPicPr>
          <p:nvPr/>
        </p:nvPicPr>
        <p:blipFill>
          <a:blip r:embed="rId2" cstate="print"/>
          <a:stretch>
            <a:fillRect/>
          </a:stretch>
        </p:blipFill>
        <p:spPr>
          <a:xfrm>
            <a:off x="0" y="0"/>
            <a:ext cx="1622544"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a:xfrm>
            <a:off x="1143000" y="762001"/>
            <a:ext cx="8001000" cy="650912"/>
          </a:xfrm>
        </p:spPr>
        <p:txBody>
          <a:bodyPr/>
          <a:lstStyle/>
          <a:p>
            <a:r>
              <a:rPr lang="en-US" sz="3200" dirty="0"/>
              <a:t>Advanced Manufacturing Credentials Network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05000" y="1600200"/>
            <a:ext cx="7162800" cy="4524375"/>
          </a:xfrm>
        </p:spPr>
        <p:txBody>
          <a:bodyPr/>
          <a:lstStyle/>
          <a:p>
            <a:pPr marL="457200" indent="-457200">
              <a:spcBef>
                <a:spcPts val="0"/>
              </a:spcBef>
              <a:buClr>
                <a:srgbClr val="C00000"/>
              </a:buClr>
              <a:buFont typeface="+mj-lt"/>
              <a:buAutoNum type="arabicPeriod" startAt="3"/>
            </a:pPr>
            <a:r>
              <a:rPr lang="en-US" dirty="0"/>
              <a:t>Streamline and promote the </a:t>
            </a:r>
            <a:r>
              <a:rPr lang="en-US" b="1" dirty="0"/>
              <a:t>translation of competencies</a:t>
            </a:r>
            <a:r>
              <a:rPr lang="en-US" dirty="0"/>
              <a:t> that can be demonstrated through attainment of stackable, industry-recognized credentials </a:t>
            </a:r>
            <a:r>
              <a:rPr lang="en-US" b="1" dirty="0"/>
              <a:t>into curriculum credit </a:t>
            </a:r>
            <a:r>
              <a:rPr lang="en-US" dirty="0"/>
              <a:t>that will satisfy requirements toward completion of associate in applied science technical degree programs.</a:t>
            </a:r>
          </a:p>
          <a:p>
            <a:pPr marL="457200" indent="-457200">
              <a:spcBef>
                <a:spcPts val="0"/>
              </a:spcBef>
              <a:buClr>
                <a:srgbClr val="C00000"/>
              </a:buClr>
              <a:buFont typeface="+mj-lt"/>
              <a:buAutoNum type="arabicPeriod" startAt="3"/>
            </a:pPr>
            <a:r>
              <a:rPr lang="en-US" dirty="0"/>
              <a:t>Increase industry participation in </a:t>
            </a:r>
            <a:r>
              <a:rPr lang="en-US" b="1" dirty="0"/>
              <a:t>Work-Based Learning </a:t>
            </a:r>
            <a:r>
              <a:rPr lang="en-US" dirty="0"/>
              <a:t>by promoting new opportunities for students who have earned or are working to attain one or more stackable, industry-recognized credentials that have been embedded into their programs of study in advanced manufacturing.</a:t>
            </a:r>
          </a:p>
          <a:p>
            <a:endParaRPr lang="en-US" dirty="0"/>
          </a:p>
        </p:txBody>
      </p:sp>
      <p:pic>
        <p:nvPicPr>
          <p:cNvPr id="5" name="Picture 4" descr="Use_this_71655965_XLARGE.jpg"/>
          <p:cNvPicPr>
            <a:picLocks noChangeAspect="1"/>
          </p:cNvPicPr>
          <p:nvPr/>
        </p:nvPicPr>
        <p:blipFill>
          <a:blip r:embed="rId2" cstate="print"/>
          <a:srcRect r="16279"/>
          <a:stretch>
            <a:fillRect/>
          </a:stretch>
        </p:blipFill>
        <p:spPr>
          <a:xfrm>
            <a:off x="0" y="0"/>
            <a:ext cx="2057400" cy="1637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2"/>
          <p:cNvSpPr txBox="1">
            <a:spLocks/>
          </p:cNvSpPr>
          <p:nvPr/>
        </p:nvSpPr>
        <p:spPr bwMode="auto">
          <a:xfrm>
            <a:off x="1143000" y="762001"/>
            <a:ext cx="8001000" cy="650912"/>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mj-lt"/>
                <a:ea typeface="+mj-ea"/>
                <a:cs typeface="+mj-cs"/>
              </a:rPr>
              <a:t>Advanced Manufacturing Credentials Network</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 Delivery</a:t>
            </a:r>
          </a:p>
        </p:txBody>
      </p:sp>
      <p:sp>
        <p:nvSpPr>
          <p:cNvPr id="3" name="Content Placeholder 2"/>
          <p:cNvSpPr>
            <a:spLocks noGrp="1"/>
          </p:cNvSpPr>
          <p:nvPr>
            <p:ph idx="1"/>
          </p:nvPr>
        </p:nvSpPr>
        <p:spPr>
          <a:xfrm>
            <a:off x="1143000" y="1495425"/>
            <a:ext cx="7620000" cy="4524375"/>
          </a:xfrm>
        </p:spPr>
        <p:txBody>
          <a:bodyPr/>
          <a:lstStyle/>
          <a:p>
            <a:pPr>
              <a:buClr>
                <a:srgbClr val="C00000"/>
              </a:buClr>
            </a:pPr>
            <a:r>
              <a:rPr lang="en-US" i="1" dirty="0"/>
              <a:t>July 2016-August 2017</a:t>
            </a:r>
          </a:p>
          <a:p>
            <a:pPr>
              <a:buClr>
                <a:srgbClr val="C00000"/>
              </a:buClr>
            </a:pPr>
            <a:r>
              <a:rPr lang="en-US" dirty="0"/>
              <a:t>Tailored to local/regional needs; guided by action plan</a:t>
            </a:r>
          </a:p>
          <a:p>
            <a:pPr>
              <a:buClr>
                <a:srgbClr val="C00000"/>
              </a:buClr>
            </a:pPr>
            <a:r>
              <a:rPr lang="en-US" dirty="0"/>
              <a:t>Dedicated TA coaches; SMEs support targeted issues</a:t>
            </a:r>
          </a:p>
          <a:p>
            <a:pPr>
              <a:buClr>
                <a:srgbClr val="C00000"/>
              </a:buClr>
            </a:pPr>
            <a:r>
              <a:rPr lang="en-US" dirty="0"/>
              <a:t>Institute immersed networks in key issues; team planning; program tours</a:t>
            </a:r>
          </a:p>
          <a:p>
            <a:pPr>
              <a:buClr>
                <a:srgbClr val="C00000"/>
              </a:buClr>
            </a:pPr>
            <a:r>
              <a:rPr lang="en-US" dirty="0"/>
              <a:t>Coaching calls monthly; two site visits (workshops/ meetings/support sessions) </a:t>
            </a:r>
          </a:p>
          <a:p>
            <a:pPr>
              <a:buClr>
                <a:srgbClr val="C00000"/>
              </a:buClr>
            </a:pPr>
            <a:r>
              <a:rPr lang="en-US" dirty="0"/>
              <a:t>Online community of practice</a:t>
            </a:r>
          </a:p>
          <a:p>
            <a:pPr>
              <a:buClr>
                <a:srgbClr val="C00000"/>
              </a:buClr>
            </a:pPr>
            <a:r>
              <a:rPr lang="en-US" dirty="0"/>
              <a:t>Webinars, conference calls, podcasts</a:t>
            </a:r>
          </a:p>
          <a:p>
            <a:pPr>
              <a:buClr>
                <a:srgbClr val="C00000"/>
              </a:buClr>
            </a:pPr>
            <a:r>
              <a:rPr lang="en-US" dirty="0"/>
              <a:t>Identification of cross-cutting issues and </a:t>
            </a:r>
            <a:br>
              <a:rPr lang="en-US" dirty="0"/>
            </a:br>
            <a:r>
              <a:rPr lang="en-US" dirty="0"/>
              <a:t>opportunities for partnerships</a:t>
            </a:r>
          </a:p>
          <a:p>
            <a:endParaRPr lang="en-US" dirty="0"/>
          </a:p>
          <a:p>
            <a:endParaRPr lang="en-US" dirty="0"/>
          </a:p>
          <a:p>
            <a:endParaRPr lang="en-US" dirty="0"/>
          </a:p>
          <a:p>
            <a:endParaRPr lang="en-US" dirty="0"/>
          </a:p>
        </p:txBody>
      </p:sp>
      <p:pic>
        <p:nvPicPr>
          <p:cNvPr id="4" name="Picture 3" descr="43324.TIF"/>
          <p:cNvPicPr>
            <a:picLocks noChangeAspect="1"/>
          </p:cNvPicPr>
          <p:nvPr/>
        </p:nvPicPr>
        <p:blipFill>
          <a:blip r:embed="rId2" cstate="email"/>
          <a:srcRect/>
          <a:stretch>
            <a:fillRect/>
          </a:stretch>
        </p:blipFill>
        <p:spPr>
          <a:xfrm>
            <a:off x="6781800" y="4191000"/>
            <a:ext cx="1752600" cy="169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7950004374_218ddc254e_o.jpg"/>
          <p:cNvPicPr>
            <a:picLocks noChangeAspect="1"/>
          </p:cNvPicPr>
          <p:nvPr/>
        </p:nvPicPr>
        <p:blipFill>
          <a:blip r:embed="rId2" cstate="print"/>
          <a:stretch>
            <a:fillRect/>
          </a:stretch>
        </p:blipFill>
        <p:spPr>
          <a:xfrm>
            <a:off x="6705600" y="1473200"/>
            <a:ext cx="2438400" cy="3251200"/>
          </a:xfrm>
          <a:prstGeom prst="rect">
            <a:avLst/>
          </a:prstGeom>
          <a:ln>
            <a:noFill/>
          </a:ln>
          <a:effectLst>
            <a:outerShdw blurRad="292100" dist="139700" dir="2700000" algn="tl" rotWithShape="0">
              <a:srgbClr val="333333">
                <a:alpha val="65000"/>
              </a:srgbClr>
            </a:outerShdw>
          </a:effectLst>
        </p:spPr>
      </p:pic>
      <p:pic>
        <p:nvPicPr>
          <p:cNvPr id="8" name="Picture 7" descr="Full group.JPG"/>
          <p:cNvPicPr>
            <a:picLocks noChangeAspect="1"/>
          </p:cNvPicPr>
          <p:nvPr/>
        </p:nvPicPr>
        <p:blipFill>
          <a:blip r:embed="rId3" cstate="print"/>
          <a:stretch>
            <a:fillRect/>
          </a:stretch>
        </p:blipFill>
        <p:spPr>
          <a:xfrm>
            <a:off x="0" y="1882090"/>
            <a:ext cx="6858000" cy="4731488"/>
          </a:xfrm>
          <a:prstGeom prst="rect">
            <a:avLst/>
          </a:prstGeom>
          <a:ln>
            <a:noFill/>
          </a:ln>
          <a:effectLst>
            <a:outerShdw blurRad="292100" dist="139700" dir="2700000" algn="tl" rotWithShape="0">
              <a:srgbClr val="333333">
                <a:alpha val="65000"/>
              </a:srgbClr>
            </a:outerShdw>
          </a:effectLst>
        </p:spPr>
      </p:pic>
      <p:pic>
        <p:nvPicPr>
          <p:cNvPr id="13" name="Picture 12" descr="RC-MCC team.JPG"/>
          <p:cNvPicPr>
            <a:picLocks noChangeAspect="1"/>
          </p:cNvPicPr>
          <p:nvPr/>
        </p:nvPicPr>
        <p:blipFill>
          <a:blip r:embed="rId4" cstate="print"/>
          <a:srcRect t="10000" r="10000"/>
          <a:stretch>
            <a:fillRect/>
          </a:stretch>
        </p:blipFill>
        <p:spPr>
          <a:xfrm>
            <a:off x="6705600" y="685800"/>
            <a:ext cx="2438400" cy="1625600"/>
          </a:xfrm>
          <a:prstGeom prst="rect">
            <a:avLst/>
          </a:prstGeom>
          <a:ln>
            <a:noFill/>
          </a:ln>
          <a:effectLst>
            <a:outerShdw blurRad="292100" dist="139700" dir="2700000" algn="tl" rotWithShape="0">
              <a:srgbClr val="333333">
                <a:alpha val="65000"/>
              </a:srgbClr>
            </a:outerShdw>
          </a:effectLst>
        </p:spPr>
      </p:pic>
      <p:pic>
        <p:nvPicPr>
          <p:cNvPr id="6" name="Picture 5" descr="bryan with CVCC.jpg"/>
          <p:cNvPicPr>
            <a:picLocks noChangeAspect="1"/>
          </p:cNvPicPr>
          <p:nvPr/>
        </p:nvPicPr>
        <p:blipFill>
          <a:blip r:embed="rId5" cstate="print"/>
          <a:srcRect l="19219" t="22579" r="3281"/>
          <a:stretch>
            <a:fillRect/>
          </a:stretch>
        </p:blipFill>
        <p:spPr>
          <a:xfrm>
            <a:off x="6324600" y="4724400"/>
            <a:ext cx="2819400" cy="1877690"/>
          </a:xfrm>
          <a:prstGeom prst="rect">
            <a:avLst/>
          </a:prstGeom>
          <a:ln>
            <a:noFill/>
          </a:ln>
          <a:effectLst>
            <a:outerShdw blurRad="292100" dist="139700" dir="2700000" algn="tl" rotWithShape="0">
              <a:srgbClr val="333333">
                <a:alpha val="65000"/>
              </a:srgbClr>
            </a:outerShdw>
          </a:effectLst>
        </p:spPr>
      </p:pic>
      <p:pic>
        <p:nvPicPr>
          <p:cNvPr id="12" name="Picture 11" descr="28534809466_f4f7ae425f_o.jpg"/>
          <p:cNvPicPr>
            <a:picLocks noChangeAspect="1"/>
          </p:cNvPicPr>
          <p:nvPr/>
        </p:nvPicPr>
        <p:blipFill>
          <a:blip r:embed="rId6" cstate="print"/>
          <a:stretch>
            <a:fillRect/>
          </a:stretch>
        </p:blipFill>
        <p:spPr>
          <a:xfrm>
            <a:off x="4953000" y="457200"/>
            <a:ext cx="1905000" cy="1428750"/>
          </a:xfrm>
          <a:prstGeom prst="rect">
            <a:avLst/>
          </a:prstGeom>
          <a:ln>
            <a:noFill/>
          </a:ln>
          <a:effectLst>
            <a:outerShdw blurRad="292100" dist="139700" dir="2700000" algn="tl" rotWithShape="0">
              <a:srgbClr val="333333">
                <a:alpha val="65000"/>
              </a:srgbClr>
            </a:outerShdw>
          </a:effectLst>
        </p:spPr>
      </p:pic>
      <p:sp>
        <p:nvSpPr>
          <p:cNvPr id="14" name="Title 13"/>
          <p:cNvSpPr>
            <a:spLocks noGrp="1"/>
          </p:cNvSpPr>
          <p:nvPr>
            <p:ph type="title"/>
          </p:nvPr>
        </p:nvSpPr>
        <p:spPr>
          <a:xfrm>
            <a:off x="609600" y="1254088"/>
            <a:ext cx="4343400" cy="650912"/>
          </a:xfrm>
        </p:spPr>
        <p:txBody>
          <a:bodyPr/>
          <a:lstStyle/>
          <a:p>
            <a:r>
              <a:rPr lang="en-US" dirty="0"/>
              <a:t>Summer Institute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Issues Colleges Are Tackling</a:t>
            </a:r>
          </a:p>
        </p:txBody>
      </p:sp>
      <p:sp>
        <p:nvSpPr>
          <p:cNvPr id="3" name="Content Placeholder 2"/>
          <p:cNvSpPr>
            <a:spLocks noGrp="1"/>
          </p:cNvSpPr>
          <p:nvPr>
            <p:ph idx="1"/>
          </p:nvPr>
        </p:nvSpPr>
        <p:spPr/>
        <p:txBody>
          <a:bodyPr/>
          <a:lstStyle/>
          <a:p>
            <a:endParaRPr lang="en-US" i="1" dirty="0"/>
          </a:p>
          <a:p>
            <a:pPr lvl="0">
              <a:buClr>
                <a:srgbClr val="C00000"/>
              </a:buClr>
            </a:pPr>
            <a:endParaRPr lang="en-US" dirty="0"/>
          </a:p>
          <a:p>
            <a:endParaRPr lang="en-US" dirty="0"/>
          </a:p>
        </p:txBody>
      </p:sp>
      <p:sp>
        <p:nvSpPr>
          <p:cNvPr id="4" name="Content Placeholder 2"/>
          <p:cNvSpPr txBox="1">
            <a:spLocks/>
          </p:cNvSpPr>
          <p:nvPr/>
        </p:nvSpPr>
        <p:spPr bwMode="auto">
          <a:xfrm>
            <a:off x="1143000" y="1571625"/>
            <a:ext cx="7239000" cy="4524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Wingdings" pitchFamily="2" charset="2"/>
              <a:buChar char="ü"/>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Non-credit to credit conversion</a:t>
            </a:r>
          </a:p>
          <a:p>
            <a:pPr marL="342900" marR="0" lvl="0" indent="-342900" algn="l" defTabSz="914400" rtl="0" eaLnBrk="1" fontAlgn="base" latinLnBrk="0" hangingPunct="1">
              <a:lnSpc>
                <a:spcPct val="100000"/>
              </a:lnSpc>
              <a:spcBef>
                <a:spcPct val="20000"/>
              </a:spcBef>
              <a:spcAft>
                <a:spcPct val="0"/>
              </a:spcAft>
              <a:buClr>
                <a:srgbClr val="C00000"/>
              </a:buClr>
              <a:buSzTx/>
              <a:buFont typeface="Wingdings" pitchFamily="2" charset="2"/>
              <a:buChar char="ü"/>
              <a:tabLst/>
              <a:defRPr/>
            </a:pPr>
            <a:r>
              <a:rPr lang="en-US" sz="2600" dirty="0"/>
              <a:t>Engaging/r</a:t>
            </a:r>
            <a:r>
              <a:rPr kumimoji="0" lang="en-US" sz="2600" b="0" i="0" u="none" strike="noStrike" kern="1200" cap="none" spc="0" normalizeH="0" baseline="0" noProof="0" dirty="0">
                <a:ln>
                  <a:noFill/>
                </a:ln>
                <a:solidFill>
                  <a:schemeClr val="tx1"/>
                </a:solidFill>
                <a:effectLst/>
                <a:uLnTx/>
                <a:uFillTx/>
                <a:latin typeface="+mn-lt"/>
                <a:ea typeface="+mn-ea"/>
                <a:cs typeface="+mn-cs"/>
              </a:rPr>
              <a:t>e-engaging employers through a business-industry</a:t>
            </a:r>
            <a:r>
              <a:rPr kumimoji="0" lang="en-US" sz="2600" b="0" i="0" u="none" strike="noStrike" kern="1200" cap="none" spc="0" normalizeH="0" noProof="0" dirty="0">
                <a:ln>
                  <a:noFill/>
                </a:ln>
                <a:solidFill>
                  <a:schemeClr val="tx1"/>
                </a:solidFill>
                <a:effectLst/>
                <a:uLnTx/>
                <a:uFillTx/>
                <a:latin typeface="+mn-lt"/>
                <a:ea typeface="+mn-ea"/>
                <a:cs typeface="+mn-cs"/>
              </a:rPr>
              <a:t> leadership team model</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Wingdings" pitchFamily="2" charset="2"/>
              <a:buChar char="ü"/>
              <a:tabLst/>
              <a:defRPr/>
            </a:pPr>
            <a:r>
              <a:rPr kumimoji="0" lang="en-US" sz="2600" b="0" i="0" u="none" strike="noStrike" kern="1200" cap="none" spc="0" normalizeH="0" noProof="0" dirty="0">
                <a:ln>
                  <a:noFill/>
                </a:ln>
                <a:solidFill>
                  <a:schemeClr val="tx1"/>
                </a:solidFill>
                <a:effectLst/>
                <a:uLnTx/>
                <a:uFillTx/>
                <a:latin typeface="+mn-lt"/>
                <a:ea typeface="+mn-ea"/>
                <a:cs typeface="+mn-cs"/>
              </a:rPr>
              <a:t>Getting employer buy-in for industry certifications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Wingdings" pitchFamily="2" charset="2"/>
              <a:buChar char="ü"/>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Developing</a:t>
            </a:r>
            <a:r>
              <a:rPr kumimoji="0" lang="en-US" sz="2600" b="0" i="0" u="none" strike="noStrike" kern="1200" cap="none" spc="0" normalizeH="0" noProof="0" dirty="0">
                <a:ln>
                  <a:noFill/>
                </a:ln>
                <a:solidFill>
                  <a:schemeClr val="tx1"/>
                </a:solidFill>
                <a:effectLst/>
                <a:uLnTx/>
                <a:uFillTx/>
                <a:latin typeface="+mn-lt"/>
                <a:ea typeface="+mn-ea"/>
                <a:cs typeface="+mn-cs"/>
              </a:rPr>
              <a:t> a process for designing </a:t>
            </a:r>
            <a:r>
              <a:rPr kumimoji="0" lang="en-US" sz="2600" b="0" i="0" u="none" strike="noStrike" kern="1200" cap="none" spc="0" normalizeH="0" noProof="0" dirty="0" err="1">
                <a:ln>
                  <a:noFill/>
                </a:ln>
                <a:solidFill>
                  <a:schemeClr val="tx1"/>
                </a:solidFill>
                <a:effectLst/>
                <a:uLnTx/>
                <a:uFillTx/>
                <a:latin typeface="+mn-lt"/>
                <a:ea typeface="+mn-ea"/>
                <a:cs typeface="+mn-cs"/>
              </a:rPr>
              <a:t>stackables</a:t>
            </a:r>
            <a:r>
              <a:rPr kumimoji="0" lang="en-US" sz="2600" b="0" i="0" u="none" strike="noStrike" kern="1200" cap="none" spc="0" normalizeH="0" noProof="0" dirty="0">
                <a:ln>
                  <a:noFill/>
                </a:ln>
                <a:solidFill>
                  <a:schemeClr val="tx1"/>
                </a:solidFill>
                <a:effectLst/>
                <a:uLnTx/>
                <a:uFillTx/>
                <a:latin typeface="+mn-lt"/>
                <a:ea typeface="+mn-ea"/>
                <a:cs typeface="+mn-cs"/>
              </a:rPr>
              <a:t> from scratch, regardless of the starting point</a:t>
            </a:r>
          </a:p>
          <a:p>
            <a:pPr marL="342900" marR="0" lvl="0" indent="-342900" algn="l" defTabSz="914400" rtl="0" eaLnBrk="1" fontAlgn="base" latinLnBrk="0" hangingPunct="1">
              <a:lnSpc>
                <a:spcPct val="100000"/>
              </a:lnSpc>
              <a:spcBef>
                <a:spcPct val="20000"/>
              </a:spcBef>
              <a:spcAft>
                <a:spcPct val="0"/>
              </a:spcAft>
              <a:buClr>
                <a:srgbClr val="C00000"/>
              </a:buClr>
              <a:buSzTx/>
              <a:buFont typeface="Wingdings" pitchFamily="2" charset="2"/>
              <a:buChar char="ü"/>
              <a:tabLst/>
              <a:defRPr/>
            </a:pPr>
            <a:r>
              <a:rPr lang="en-US" sz="2600" baseline="0" dirty="0"/>
              <a:t>Communicating benefits of stackable credentials to students and communities</a:t>
            </a:r>
          </a:p>
          <a:p>
            <a:pPr marL="342900" marR="0" lvl="0" indent="-342900" algn="l" defTabSz="914400" rtl="0" eaLnBrk="1" fontAlgn="base" latinLnBrk="0" hangingPunct="1">
              <a:lnSpc>
                <a:spcPct val="100000"/>
              </a:lnSpc>
              <a:spcBef>
                <a:spcPct val="20000"/>
              </a:spcBef>
              <a:spcAft>
                <a:spcPct val="0"/>
              </a:spcAft>
              <a:buClr>
                <a:srgbClr val="C00000"/>
              </a:buClr>
              <a:buSzTx/>
              <a:buFont typeface="Wingdings" pitchFamily="2" charset="2"/>
              <a:buChar char="ü"/>
              <a:tabLst/>
              <a:defRPr/>
            </a:pPr>
            <a:r>
              <a:rPr lang="en-US" sz="2600" dirty="0"/>
              <a:t>Maintaining, updating, and sustaining industry-responsive stackable credentials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MU Podcast_Debbie Davidson_ed-vr4.wav">
            <a:hlinkClick r:id="" action="ppaction://media"/>
          </p:cNvPr>
          <p:cNvPicPr>
            <a:picLocks noRot="1" noChangeAspect="1"/>
          </p:cNvPicPr>
          <p:nvPr>
            <a:audioFile r:link="rId1"/>
          </p:nvPr>
        </p:nvPicPr>
        <p:blipFill>
          <a:blip r:embed="rId5" cstate="print"/>
          <a:stretch>
            <a:fillRect/>
          </a:stretch>
        </p:blipFill>
        <p:spPr>
          <a:xfrm>
            <a:off x="7162800" y="2514600"/>
            <a:ext cx="304800" cy="304800"/>
          </a:xfrm>
          <a:prstGeom prst="rect">
            <a:avLst/>
          </a:prstGeom>
        </p:spPr>
      </p:pic>
      <p:pic>
        <p:nvPicPr>
          <p:cNvPr id="6" name="MU_Annette Parker_trim-v3.mp3">
            <a:hlinkClick r:id="" action="ppaction://media"/>
          </p:cNvPr>
          <p:cNvPicPr>
            <a:picLocks noRot="1" noChangeAspect="1"/>
          </p:cNvPicPr>
          <p:nvPr>
            <a:audioFile r:link="rId2"/>
          </p:nvPr>
        </p:nvPicPr>
        <p:blipFill>
          <a:blip r:embed="rId6" cstate="print"/>
          <a:stretch>
            <a:fillRect/>
          </a:stretch>
        </p:blipFill>
        <p:spPr>
          <a:xfrm>
            <a:off x="8382000" y="3048000"/>
            <a:ext cx="304800" cy="304800"/>
          </a:xfrm>
          <a:prstGeom prst="rect">
            <a:avLst/>
          </a:prstGeom>
        </p:spPr>
      </p:pic>
      <p:pic>
        <p:nvPicPr>
          <p:cNvPr id="7" name="MU Podcast_Maria Coons-v3.mp3">
            <a:hlinkClick r:id="" action="ppaction://media"/>
          </p:cNvPr>
          <p:cNvPicPr>
            <a:picLocks noRot="1" noChangeAspect="1"/>
          </p:cNvPicPr>
          <p:nvPr>
            <a:audioFile r:link="rId3"/>
          </p:nvPr>
        </p:nvPicPr>
        <p:blipFill>
          <a:blip r:embed="rId7" cstate="print"/>
          <a:stretch>
            <a:fillRect/>
          </a:stretch>
        </p:blipFill>
        <p:spPr>
          <a:xfrm>
            <a:off x="5943600" y="5638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down)">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Deliverables to Come</a:t>
            </a:r>
          </a:p>
        </p:txBody>
      </p:sp>
      <p:sp>
        <p:nvSpPr>
          <p:cNvPr id="3" name="Content Placeholder 2"/>
          <p:cNvSpPr>
            <a:spLocks noGrp="1"/>
          </p:cNvSpPr>
          <p:nvPr>
            <p:ph idx="1"/>
          </p:nvPr>
        </p:nvSpPr>
        <p:spPr>
          <a:xfrm>
            <a:off x="1143000" y="1571625"/>
            <a:ext cx="7239000" cy="4524375"/>
          </a:xfrm>
        </p:spPr>
        <p:txBody>
          <a:bodyPr/>
          <a:lstStyle/>
          <a:p>
            <a:pPr lvl="0">
              <a:buClr>
                <a:srgbClr val="C00000"/>
              </a:buClr>
              <a:buFont typeface="Wingdings" pitchFamily="2" charset="2"/>
              <a:buChar char="ü"/>
            </a:pPr>
            <a:r>
              <a:rPr lang="en-US" sz="2600" dirty="0"/>
              <a:t>Stackable Credentials Toolkit</a:t>
            </a:r>
          </a:p>
          <a:p>
            <a:pPr>
              <a:buClr>
                <a:srgbClr val="C00000"/>
              </a:buClr>
              <a:buFont typeface="Wingdings" pitchFamily="2" charset="2"/>
              <a:buChar char="ü"/>
            </a:pPr>
            <a:r>
              <a:rPr lang="en-US" sz="2600" dirty="0"/>
              <a:t>Tutorials and Podcasts</a:t>
            </a:r>
          </a:p>
          <a:p>
            <a:pPr lvl="0">
              <a:buClr>
                <a:srgbClr val="C00000"/>
              </a:buClr>
              <a:buFont typeface="Wingdings" pitchFamily="2" charset="2"/>
              <a:buChar char="ü"/>
            </a:pPr>
            <a:r>
              <a:rPr lang="en-US" sz="2600" dirty="0"/>
              <a:t>Webinar </a:t>
            </a:r>
          </a:p>
          <a:p>
            <a:endParaRPr lang="en-US" dirty="0"/>
          </a:p>
        </p:txBody>
      </p:sp>
      <p:pic>
        <p:nvPicPr>
          <p:cNvPr id="5" name="Picture 4" descr="bulb no background.png"/>
          <p:cNvPicPr>
            <a:picLocks noChangeAspect="1"/>
          </p:cNvPicPr>
          <p:nvPr/>
        </p:nvPicPr>
        <p:blipFill>
          <a:blip r:embed="rId3" cstate="print"/>
          <a:stretch>
            <a:fillRect/>
          </a:stretch>
        </p:blipFill>
        <p:spPr>
          <a:xfrm>
            <a:off x="5410200" y="3352800"/>
            <a:ext cx="1944398" cy="2318411"/>
          </a:xfrm>
          <a:prstGeom prst="rect">
            <a:avLst/>
          </a:prstGeom>
        </p:spPr>
      </p:pic>
      <p:sp>
        <p:nvSpPr>
          <p:cNvPr id="6" name="TextBox 5"/>
          <p:cNvSpPr txBox="1"/>
          <p:nvPr/>
        </p:nvSpPr>
        <p:spPr>
          <a:xfrm>
            <a:off x="2133600" y="3962400"/>
            <a:ext cx="3052759" cy="1354217"/>
          </a:xfrm>
          <a:prstGeom prst="rect">
            <a:avLst/>
          </a:prstGeom>
          <a:noFill/>
        </p:spPr>
        <p:txBody>
          <a:bodyPr wrap="none" rtlCol="0">
            <a:spAutoFit/>
          </a:bodyPr>
          <a:lstStyle/>
          <a:p>
            <a:pPr lvl="0" algn="r"/>
            <a:r>
              <a:rPr lang="en-US" sz="3200" b="1" dirty="0"/>
              <a:t>Replicable Ideas </a:t>
            </a:r>
            <a:br>
              <a:rPr lang="en-US" sz="3200" b="1" dirty="0"/>
            </a:br>
            <a:r>
              <a:rPr lang="en-US" sz="3200" b="1" dirty="0"/>
              <a:t>from the Field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style.rotation</p:attrName>
                                        </p:attrNameLst>
                                      </p:cBhvr>
                                      <p:tavLst>
                                        <p:tav tm="0">
                                          <p:val>
                                            <p:fltVal val="720"/>
                                          </p:val>
                                        </p:tav>
                                        <p:tav tm="100000">
                                          <p:val>
                                            <p:fltVal val="0"/>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style.rotation</p:attrName>
                                        </p:attrNameLst>
                                      </p:cBhvr>
                                      <p:tavLst>
                                        <p:tav tm="0">
                                          <p:val>
                                            <p:fltVal val="720"/>
                                          </p:val>
                                        </p:tav>
                                        <p:tav tm="100000">
                                          <p:val>
                                            <p:fltVal val="0"/>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t>
            </a:r>
          </a:p>
        </p:txBody>
      </p:sp>
      <p:sp>
        <p:nvSpPr>
          <p:cNvPr id="3" name="Content Placeholder 2"/>
          <p:cNvSpPr>
            <a:spLocks noGrp="1"/>
          </p:cNvSpPr>
          <p:nvPr>
            <p:ph idx="1"/>
          </p:nvPr>
        </p:nvSpPr>
        <p:spPr>
          <a:xfrm>
            <a:off x="1219200" y="1905000"/>
            <a:ext cx="7162800" cy="2819400"/>
          </a:xfrm>
        </p:spPr>
        <p:txBody>
          <a:bodyPr numCol="2" spcCol="365760"/>
          <a:lstStyle/>
          <a:p>
            <a:pPr marL="0">
              <a:spcBef>
                <a:spcPts val="0"/>
              </a:spcBef>
              <a:buNone/>
            </a:pPr>
            <a:r>
              <a:rPr lang="en-US" sz="2000" b="1" dirty="0"/>
              <a:t>Hope Cotner</a:t>
            </a:r>
          </a:p>
          <a:p>
            <a:pPr marL="0">
              <a:spcBef>
                <a:spcPts val="0"/>
              </a:spcBef>
              <a:buNone/>
            </a:pPr>
            <a:r>
              <a:rPr lang="en-US" sz="2000" i="1" dirty="0"/>
              <a:t>Project Director</a:t>
            </a:r>
            <a:endParaRPr lang="en-US" sz="2000" dirty="0"/>
          </a:p>
          <a:p>
            <a:pPr marL="0">
              <a:spcBef>
                <a:spcPts val="0"/>
              </a:spcBef>
              <a:buNone/>
            </a:pPr>
            <a:r>
              <a:rPr lang="en-US" sz="2000" dirty="0"/>
              <a:t>Vice President – U.S. Projects</a:t>
            </a:r>
          </a:p>
          <a:p>
            <a:pPr marL="0">
              <a:spcBef>
                <a:spcPts val="0"/>
              </a:spcBef>
              <a:buNone/>
            </a:pPr>
            <a:r>
              <a:rPr lang="en-US" sz="2000" dirty="0"/>
              <a:t>Center for Occupational Research and Development</a:t>
            </a:r>
          </a:p>
          <a:p>
            <a:pPr marL="0">
              <a:spcBef>
                <a:spcPts val="0"/>
              </a:spcBef>
              <a:buNone/>
            </a:pPr>
            <a:r>
              <a:rPr lang="en-US" sz="2000" dirty="0"/>
              <a:t>hcotner@cord.org</a:t>
            </a:r>
          </a:p>
          <a:p>
            <a:pPr marL="0">
              <a:spcBef>
                <a:spcPts val="0"/>
              </a:spcBef>
              <a:buNone/>
            </a:pPr>
            <a:r>
              <a:rPr lang="en-US" sz="2000" dirty="0"/>
              <a:t>254.741.8309</a:t>
            </a:r>
          </a:p>
          <a:p>
            <a:pPr>
              <a:buNone/>
            </a:pPr>
            <a:endParaRPr lang="en-US" sz="1800" dirty="0"/>
          </a:p>
          <a:p>
            <a:pPr>
              <a:buNone/>
            </a:pPr>
            <a:endParaRPr lang="en-US" sz="1800" dirty="0"/>
          </a:p>
          <a:p>
            <a:pPr>
              <a:buNone/>
            </a:pPr>
            <a:endParaRPr lang="en-US" sz="1800" dirty="0"/>
          </a:p>
          <a:p>
            <a:pPr>
              <a:buNone/>
            </a:pPr>
            <a:endParaRPr lang="en-US" sz="1800" dirty="0"/>
          </a:p>
          <a:p>
            <a:pPr marL="0">
              <a:spcBef>
                <a:spcPts val="0"/>
              </a:spcBef>
              <a:buNone/>
            </a:pPr>
            <a:r>
              <a:rPr lang="en-US" sz="2000" b="1" dirty="0"/>
              <a:t>Erin G. Berg</a:t>
            </a:r>
          </a:p>
          <a:p>
            <a:pPr marL="0">
              <a:spcBef>
                <a:spcPts val="0"/>
              </a:spcBef>
              <a:buNone/>
            </a:pPr>
            <a:r>
              <a:rPr lang="en-US" sz="2000" i="1" dirty="0"/>
              <a:t>Community College </a:t>
            </a:r>
            <a:br>
              <a:rPr lang="en-US" sz="2000" i="1" dirty="0"/>
            </a:br>
            <a:r>
              <a:rPr lang="en-US" sz="2000" i="1" dirty="0"/>
              <a:t>Program Specialist</a:t>
            </a:r>
            <a:endParaRPr lang="en-US" sz="2000" dirty="0"/>
          </a:p>
          <a:p>
            <a:pPr marL="0">
              <a:spcBef>
                <a:spcPts val="0"/>
              </a:spcBef>
              <a:buNone/>
            </a:pPr>
            <a:r>
              <a:rPr lang="en-US" sz="2000" dirty="0"/>
              <a:t>U.S. Department of Education</a:t>
            </a:r>
          </a:p>
          <a:p>
            <a:pPr marL="0">
              <a:spcBef>
                <a:spcPts val="0"/>
              </a:spcBef>
              <a:buNone/>
            </a:pPr>
            <a:r>
              <a:rPr lang="en-US" sz="2000" dirty="0"/>
              <a:t>Office of Career, Technical, and Adult Education</a:t>
            </a:r>
          </a:p>
          <a:p>
            <a:pPr marL="0">
              <a:spcBef>
                <a:spcPts val="0"/>
              </a:spcBef>
              <a:buNone/>
            </a:pPr>
            <a:r>
              <a:rPr lang="en-US" sz="2000" dirty="0"/>
              <a:t>erin.berg@ed.gov</a:t>
            </a:r>
          </a:p>
          <a:p>
            <a:pPr marL="0">
              <a:spcBef>
                <a:spcPts val="0"/>
              </a:spcBef>
              <a:buNone/>
            </a:pPr>
            <a:r>
              <a:rPr lang="en-US" sz="2000" dirty="0"/>
              <a:t>202.245.6792</a:t>
            </a:r>
          </a:p>
          <a:p>
            <a:endParaRPr lang="en-US" dirty="0"/>
          </a:p>
          <a:p>
            <a:endParaRPr lang="en-US" dirty="0"/>
          </a:p>
        </p:txBody>
      </p:sp>
      <p:sp>
        <p:nvSpPr>
          <p:cNvPr id="4" name="TextBox 3"/>
          <p:cNvSpPr txBox="1"/>
          <p:nvPr/>
        </p:nvSpPr>
        <p:spPr>
          <a:xfrm>
            <a:off x="304800" y="5943600"/>
            <a:ext cx="8610600" cy="553998"/>
          </a:xfrm>
          <a:prstGeom prst="rect">
            <a:avLst/>
          </a:prstGeom>
          <a:solidFill>
            <a:schemeClr val="bg1"/>
          </a:solidFill>
        </p:spPr>
        <p:txBody>
          <a:bodyPr wrap="square" rtlCol="0">
            <a:spAutoFit/>
          </a:bodyPr>
          <a:lstStyle/>
          <a:p>
            <a:r>
              <a:rPr lang="en-US" sz="1000" dirty="0"/>
              <a:t>The work reported herein was supported under the Community College Career and Technical Education (CTE) Stackable Certificates Initiative; award number </a:t>
            </a:r>
            <a:br>
              <a:rPr lang="en-US" sz="1000" dirty="0"/>
            </a:br>
            <a:r>
              <a:rPr lang="en-US" sz="1000" dirty="0"/>
              <a:t>ED-VAE-15-D-0007, as administered by the U.S. Dept. of Education, Office of Career, Technical, and Adult Education. The contents do not necessarily represent the positions or policies of OCTAE or the U.S. Dept. of Education and you should not assume endorsement by the Federal Government.</a:t>
            </a:r>
          </a:p>
        </p:txBody>
      </p:sp>
      <p:pic>
        <p:nvPicPr>
          <p:cNvPr id="5" name="Picture 4" descr="mapping upward_dot arrow_rev.jpg"/>
          <p:cNvPicPr>
            <a:picLocks noChangeAspect="1"/>
          </p:cNvPicPr>
          <p:nvPr/>
        </p:nvPicPr>
        <p:blipFill>
          <a:blip r:embed="rId2" cstate="print"/>
          <a:srcRect t="3451"/>
          <a:stretch>
            <a:fillRect/>
          </a:stretch>
        </p:blipFill>
        <p:spPr>
          <a:xfrm>
            <a:off x="1295400" y="4498915"/>
            <a:ext cx="3200400" cy="1147813"/>
          </a:xfrm>
          <a:prstGeom prst="rect">
            <a:avLst/>
          </a:prstGeom>
        </p:spPr>
      </p:pic>
      <p:sp>
        <p:nvSpPr>
          <p:cNvPr id="6" name="TextBox 5"/>
          <p:cNvSpPr txBox="1"/>
          <p:nvPr/>
        </p:nvSpPr>
        <p:spPr>
          <a:xfrm>
            <a:off x="1219200" y="1524000"/>
            <a:ext cx="7162800" cy="369332"/>
          </a:xfrm>
          <a:prstGeom prst="rect">
            <a:avLst/>
          </a:prstGeom>
          <a:noFill/>
        </p:spPr>
        <p:txBody>
          <a:bodyPr wrap="square" rtlCol="0">
            <a:spAutoFit/>
          </a:bodyPr>
          <a:lstStyle/>
          <a:p>
            <a:r>
              <a:rPr lang="en-US" dirty="0"/>
              <a:t>To learn more about the project’s TA activities and deliverables, contact:</a:t>
            </a:r>
          </a:p>
        </p:txBody>
      </p:sp>
      <p:sp>
        <p:nvSpPr>
          <p:cNvPr id="7" name="TextBox 6"/>
          <p:cNvSpPr txBox="1"/>
          <p:nvPr/>
        </p:nvSpPr>
        <p:spPr>
          <a:xfrm>
            <a:off x="4876800" y="4590871"/>
            <a:ext cx="3274935" cy="1200329"/>
          </a:xfrm>
          <a:prstGeom prst="rect">
            <a:avLst/>
          </a:prstGeom>
          <a:noFill/>
        </p:spPr>
        <p:txBody>
          <a:bodyPr wrap="none" rtlCol="0">
            <a:spAutoFit/>
          </a:bodyPr>
          <a:lstStyle/>
          <a:p>
            <a:r>
              <a:rPr lang="en-US" b="1" i="1" dirty="0">
                <a:solidFill>
                  <a:srgbClr val="335F7D"/>
                </a:solidFill>
              </a:rPr>
              <a:t>Project Email:</a:t>
            </a:r>
            <a:br>
              <a:rPr lang="en-US" dirty="0">
                <a:solidFill>
                  <a:srgbClr val="335F7D"/>
                </a:solidFill>
              </a:rPr>
            </a:br>
            <a:r>
              <a:rPr lang="en-US" dirty="0">
                <a:solidFill>
                  <a:srgbClr val="335F7D"/>
                </a:solidFill>
              </a:rPr>
              <a:t>mappingupward@cord.org</a:t>
            </a:r>
          </a:p>
          <a:p>
            <a:r>
              <a:rPr lang="en-US" b="1" i="1" dirty="0">
                <a:solidFill>
                  <a:srgbClr val="335F7D"/>
                </a:solidFill>
              </a:rPr>
              <a:t>Download Slides:</a:t>
            </a:r>
          </a:p>
          <a:p>
            <a:r>
              <a:rPr lang="en-US" dirty="0">
                <a:solidFill>
                  <a:srgbClr val="335F7D"/>
                </a:solidFill>
              </a:rPr>
              <a:t>cordonline.net/</a:t>
            </a:r>
            <a:r>
              <a:rPr lang="en-US" dirty="0" err="1">
                <a:solidFill>
                  <a:srgbClr val="335F7D"/>
                </a:solidFill>
              </a:rPr>
              <a:t>mappingupward</a:t>
            </a:r>
            <a:endParaRPr lang="en-US" dirty="0">
              <a:solidFill>
                <a:srgbClr val="335F7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762001"/>
            <a:ext cx="8001000" cy="650912"/>
          </a:xfrm>
        </p:spPr>
        <p:txBody>
          <a:bodyPr/>
          <a:lstStyle/>
          <a:p>
            <a:r>
              <a:rPr lang="en-US" dirty="0"/>
              <a:t>Today’s Session</a:t>
            </a:r>
          </a:p>
        </p:txBody>
      </p:sp>
      <p:sp>
        <p:nvSpPr>
          <p:cNvPr id="5" name="Content Placeholder 4"/>
          <p:cNvSpPr>
            <a:spLocks noGrp="1"/>
          </p:cNvSpPr>
          <p:nvPr>
            <p:ph idx="1"/>
          </p:nvPr>
        </p:nvSpPr>
        <p:spPr>
          <a:xfrm>
            <a:off x="1219200" y="1676400"/>
            <a:ext cx="7848600" cy="4524375"/>
          </a:xfrm>
        </p:spPr>
        <p:txBody>
          <a:bodyPr/>
          <a:lstStyle/>
          <a:p>
            <a:pPr>
              <a:buNone/>
            </a:pPr>
            <a:r>
              <a:rPr lang="en-US" sz="3200" b="1" i="1" dirty="0"/>
              <a:t>You’ll learn about:</a:t>
            </a:r>
          </a:p>
          <a:p>
            <a:pPr>
              <a:buClr>
                <a:srgbClr val="C00000"/>
              </a:buClr>
            </a:pPr>
            <a:r>
              <a:rPr lang="en-US" sz="3200" dirty="0"/>
              <a:t>Project Focus</a:t>
            </a:r>
          </a:p>
          <a:p>
            <a:pPr>
              <a:buClr>
                <a:srgbClr val="C00000"/>
              </a:buClr>
            </a:pPr>
            <a:r>
              <a:rPr lang="en-US" sz="3200" dirty="0"/>
              <a:t>Participating Colleges and Their Goals</a:t>
            </a:r>
          </a:p>
          <a:p>
            <a:pPr>
              <a:buClr>
                <a:srgbClr val="C00000"/>
              </a:buClr>
            </a:pPr>
            <a:r>
              <a:rPr lang="en-US" sz="3200" dirty="0"/>
              <a:t>Technical Assistance</a:t>
            </a:r>
          </a:p>
          <a:p>
            <a:pPr>
              <a:buClr>
                <a:srgbClr val="C00000"/>
              </a:buClr>
            </a:pPr>
            <a:r>
              <a:rPr lang="en-US" sz="3200" dirty="0"/>
              <a:t>What We’re Learning</a:t>
            </a:r>
          </a:p>
          <a:p>
            <a:pPr>
              <a:buClr>
                <a:srgbClr val="C00000"/>
              </a:buClr>
            </a:pPr>
            <a:r>
              <a:rPr lang="en-US" sz="3200" dirty="0"/>
              <a:t>Deliverables On the Way</a:t>
            </a:r>
          </a:p>
          <a:p>
            <a:endParaRPr lang="en-US" dirty="0"/>
          </a:p>
          <a:p>
            <a:endParaRPr lang="en-US" dirty="0"/>
          </a:p>
        </p:txBody>
      </p:sp>
      <p:pic>
        <p:nvPicPr>
          <p:cNvPr id="6" name="Picture 5" descr="mapping upward_dot arrow_rev.jpg"/>
          <p:cNvPicPr>
            <a:picLocks noChangeAspect="1"/>
          </p:cNvPicPr>
          <p:nvPr/>
        </p:nvPicPr>
        <p:blipFill>
          <a:blip r:embed="rId2" cstate="print"/>
          <a:srcRect t="3451"/>
          <a:stretch>
            <a:fillRect/>
          </a:stretch>
        </p:blipFill>
        <p:spPr>
          <a:xfrm>
            <a:off x="5715000" y="5264561"/>
            <a:ext cx="2743200" cy="983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762001"/>
            <a:ext cx="4876800" cy="650912"/>
          </a:xfrm>
        </p:spPr>
        <p:txBody>
          <a:bodyPr/>
          <a:lstStyle/>
          <a:p>
            <a:r>
              <a:rPr lang="en-US" dirty="0"/>
              <a:t>Project Overview</a:t>
            </a:r>
          </a:p>
        </p:txBody>
      </p:sp>
      <p:sp>
        <p:nvSpPr>
          <p:cNvPr id="7" name="Content Placeholder 6"/>
          <p:cNvSpPr>
            <a:spLocks noGrp="1"/>
          </p:cNvSpPr>
          <p:nvPr>
            <p:ph idx="1"/>
          </p:nvPr>
        </p:nvSpPr>
        <p:spPr>
          <a:xfrm>
            <a:off x="1143000" y="1495433"/>
            <a:ext cx="7620000" cy="4524375"/>
          </a:xfrm>
        </p:spPr>
        <p:txBody>
          <a:bodyPr/>
          <a:lstStyle/>
          <a:p>
            <a:pPr>
              <a:buClr>
                <a:srgbClr val="C00000"/>
              </a:buClr>
              <a:defRPr/>
            </a:pPr>
            <a:r>
              <a:rPr lang="en-US" dirty="0"/>
              <a:t>U.S. Department of Education – </a:t>
            </a:r>
            <a:br>
              <a:rPr lang="en-US" dirty="0"/>
            </a:br>
            <a:r>
              <a:rPr lang="en-US" dirty="0"/>
              <a:t>Office of Career, Technical, and Adult Education (OCTAE)</a:t>
            </a:r>
          </a:p>
          <a:p>
            <a:pPr>
              <a:spcBef>
                <a:spcPts val="1200"/>
              </a:spcBef>
              <a:buClr>
                <a:srgbClr val="C00000"/>
              </a:buClr>
              <a:buNone/>
              <a:defRPr/>
            </a:pPr>
            <a:r>
              <a:rPr lang="en-US" b="1" dirty="0"/>
              <a:t>Purpose</a:t>
            </a:r>
            <a:r>
              <a:rPr lang="en-US" dirty="0"/>
              <a:t>: </a:t>
            </a:r>
          </a:p>
          <a:p>
            <a:pPr>
              <a:buClr>
                <a:srgbClr val="C00000"/>
              </a:buClr>
              <a:defRPr/>
            </a:pPr>
            <a:r>
              <a:rPr lang="en-US" dirty="0"/>
              <a:t>Build capacity of community and technical colleges to improve CTE credential attainment rates by offering stackable credentials, a series of shorter pathways to associate degree completion. </a:t>
            </a:r>
          </a:p>
          <a:p>
            <a:pPr>
              <a:buClr>
                <a:srgbClr val="C00000"/>
              </a:buClr>
              <a:defRPr/>
            </a:pPr>
            <a:r>
              <a:rPr lang="en-US" dirty="0"/>
              <a:t>Help students progress along the education continuum; earn a postsecondary credential with labor market value. </a:t>
            </a:r>
          </a:p>
          <a:p>
            <a:pPr>
              <a:buClr>
                <a:srgbClr val="C00000"/>
              </a:buClr>
              <a:defRPr/>
            </a:pPr>
            <a:r>
              <a:rPr lang="en-US" dirty="0"/>
              <a:t>Deepen employer engagement and partnerships.</a:t>
            </a:r>
          </a:p>
          <a:p>
            <a:pPr>
              <a:buClr>
                <a:schemeClr val="accent4">
                  <a:lumMod val="75000"/>
                </a:schemeClr>
              </a:buClr>
              <a:defRPr/>
            </a:pPr>
            <a:endParaRPr lang="en-US" sz="2800" dirty="0"/>
          </a:p>
          <a:p>
            <a:endParaRPr lang="en-US" dirty="0"/>
          </a:p>
        </p:txBody>
      </p:sp>
      <p:pic>
        <p:nvPicPr>
          <p:cNvPr id="4" name="Picture 3" descr="mapping upward_dot arrow_rev.jpg"/>
          <p:cNvPicPr>
            <a:picLocks noChangeAspect="1"/>
          </p:cNvPicPr>
          <p:nvPr/>
        </p:nvPicPr>
        <p:blipFill>
          <a:blip r:embed="rId2" cstate="print"/>
          <a:srcRect t="3451"/>
          <a:stretch>
            <a:fillRect/>
          </a:stretch>
        </p:blipFill>
        <p:spPr>
          <a:xfrm>
            <a:off x="6172200" y="540163"/>
            <a:ext cx="2743200" cy="983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Activities</a:t>
            </a:r>
          </a:p>
        </p:txBody>
      </p:sp>
      <p:sp>
        <p:nvSpPr>
          <p:cNvPr id="3" name="Content Placeholder 2"/>
          <p:cNvSpPr>
            <a:spLocks noGrp="1"/>
          </p:cNvSpPr>
          <p:nvPr>
            <p:ph idx="1"/>
          </p:nvPr>
        </p:nvSpPr>
        <p:spPr/>
        <p:txBody>
          <a:bodyPr/>
          <a:lstStyle/>
          <a:p>
            <a:pPr>
              <a:buClr>
                <a:srgbClr val="C00000"/>
              </a:buClr>
            </a:pPr>
            <a:r>
              <a:rPr lang="en-US" dirty="0"/>
              <a:t>Environmental scan of existing practices</a:t>
            </a:r>
          </a:p>
          <a:p>
            <a:pPr>
              <a:buClr>
                <a:srgbClr val="C00000"/>
              </a:buClr>
            </a:pPr>
            <a:r>
              <a:rPr lang="en-US" dirty="0"/>
              <a:t>Delivery of technical assistance to college networks in support of local expansion of stackable credentials</a:t>
            </a:r>
          </a:p>
          <a:p>
            <a:pPr>
              <a:buClr>
                <a:srgbClr val="C00000"/>
              </a:buClr>
            </a:pPr>
            <a:r>
              <a:rPr lang="en-US" dirty="0"/>
              <a:t>Creation of community of practice for collaboration, resource sharing, development of processes that </a:t>
            </a:r>
            <a:br>
              <a:rPr lang="en-US" dirty="0"/>
            </a:br>
            <a:r>
              <a:rPr lang="en-US" dirty="0"/>
              <a:t>will advance the field</a:t>
            </a:r>
          </a:p>
          <a:p>
            <a:pPr>
              <a:buClr>
                <a:srgbClr val="C00000"/>
              </a:buClr>
            </a:pPr>
            <a:r>
              <a:rPr lang="en-US" dirty="0"/>
              <a:t>Development and dissemination of stackable credentials toolkit and tutorials to support colleges across the country</a:t>
            </a:r>
          </a:p>
        </p:txBody>
      </p:sp>
      <p:pic>
        <p:nvPicPr>
          <p:cNvPr id="4" name="Picture 3" descr="mapping upward_dot arrow_rev.jpg"/>
          <p:cNvPicPr>
            <a:picLocks noChangeAspect="1"/>
          </p:cNvPicPr>
          <p:nvPr/>
        </p:nvPicPr>
        <p:blipFill>
          <a:blip r:embed="rId2" cstate="print"/>
          <a:srcRect t="3451"/>
          <a:stretch>
            <a:fillRect/>
          </a:stretch>
        </p:blipFill>
        <p:spPr>
          <a:xfrm>
            <a:off x="5715000" y="5264561"/>
            <a:ext cx="2743200" cy="983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ping upward_dot arrow_rev.jpg"/>
          <p:cNvPicPr>
            <a:picLocks noChangeAspect="1"/>
          </p:cNvPicPr>
          <p:nvPr/>
        </p:nvPicPr>
        <p:blipFill>
          <a:blip r:embed="rId2" cstate="print"/>
          <a:srcRect t="3451"/>
          <a:stretch>
            <a:fillRect/>
          </a:stretch>
        </p:blipFill>
        <p:spPr>
          <a:xfrm>
            <a:off x="5943600" y="5264561"/>
            <a:ext cx="2743200" cy="983839"/>
          </a:xfrm>
          <a:prstGeom prst="rect">
            <a:avLst/>
          </a:prstGeom>
        </p:spPr>
      </p:pic>
      <p:sp>
        <p:nvSpPr>
          <p:cNvPr id="2" name="Title 1"/>
          <p:cNvSpPr>
            <a:spLocks noGrp="1"/>
          </p:cNvSpPr>
          <p:nvPr>
            <p:ph type="title"/>
          </p:nvPr>
        </p:nvSpPr>
        <p:spPr/>
        <p:txBody>
          <a:bodyPr/>
          <a:lstStyle/>
          <a:p>
            <a:r>
              <a:rPr lang="en-US" dirty="0"/>
              <a:t>Stackable Credentials Characteristics</a:t>
            </a:r>
          </a:p>
        </p:txBody>
      </p:sp>
      <p:sp>
        <p:nvSpPr>
          <p:cNvPr id="3" name="Content Placeholder 2"/>
          <p:cNvSpPr>
            <a:spLocks noGrp="1"/>
          </p:cNvSpPr>
          <p:nvPr>
            <p:ph idx="1"/>
          </p:nvPr>
        </p:nvSpPr>
        <p:spPr>
          <a:xfrm>
            <a:off x="1143000" y="1495425"/>
            <a:ext cx="7543800" cy="4524375"/>
          </a:xfrm>
        </p:spPr>
        <p:txBody>
          <a:bodyPr/>
          <a:lstStyle/>
          <a:p>
            <a:pPr>
              <a:buClr>
                <a:srgbClr val="C00000"/>
              </a:buClr>
            </a:pPr>
            <a:r>
              <a:rPr lang="en-US" dirty="0"/>
              <a:t>Responsive to labor market/talent development </a:t>
            </a:r>
            <a:br>
              <a:rPr lang="en-US" dirty="0"/>
            </a:br>
            <a:r>
              <a:rPr lang="en-US" dirty="0"/>
              <a:t>needs of region</a:t>
            </a:r>
          </a:p>
          <a:p>
            <a:pPr>
              <a:buClr>
                <a:srgbClr val="C00000"/>
              </a:buClr>
            </a:pPr>
            <a:r>
              <a:rPr lang="en-US" dirty="0"/>
              <a:t>Educational certificates linked to industry credentials</a:t>
            </a:r>
          </a:p>
          <a:p>
            <a:pPr>
              <a:buClr>
                <a:srgbClr val="C00000"/>
              </a:buClr>
            </a:pPr>
            <a:r>
              <a:rPr lang="en-US" dirty="0"/>
              <a:t>Active employer engagement</a:t>
            </a:r>
          </a:p>
          <a:p>
            <a:pPr>
              <a:buClr>
                <a:srgbClr val="C00000"/>
              </a:buClr>
            </a:pPr>
            <a:r>
              <a:rPr lang="en-US" dirty="0"/>
              <a:t>Support diverse groups of learners</a:t>
            </a:r>
          </a:p>
          <a:p>
            <a:pPr>
              <a:buClr>
                <a:srgbClr val="C00000"/>
              </a:buClr>
            </a:pPr>
            <a:r>
              <a:rPr lang="en-US" dirty="0"/>
              <a:t>Multiple entry and exit points</a:t>
            </a:r>
          </a:p>
          <a:p>
            <a:pPr>
              <a:buClr>
                <a:srgbClr val="C00000"/>
              </a:buClr>
            </a:pPr>
            <a:r>
              <a:rPr lang="en-US" dirty="0"/>
              <a:t>Flexible scheduling to supports work-and-learn models</a:t>
            </a:r>
          </a:p>
          <a:p>
            <a:pPr>
              <a:buClr>
                <a:srgbClr val="C00000"/>
              </a:buClr>
            </a:pPr>
            <a:r>
              <a:rPr lang="en-US" dirty="0"/>
              <a:t>Incremental milestones yield credentials with labor market value on the path to degree attainment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go jumble.jpg"/>
          <p:cNvPicPr>
            <a:picLocks noGrp="1" noChangeAspect="1"/>
          </p:cNvPicPr>
          <p:nvPr>
            <p:ph idx="1"/>
          </p:nvPr>
        </p:nvPicPr>
        <p:blipFill>
          <a:blip r:embed="rId2" cstate="print"/>
          <a:stretch>
            <a:fillRect/>
          </a:stretch>
        </p:blipFill>
        <p:spPr>
          <a:xfrm>
            <a:off x="609600" y="3276600"/>
            <a:ext cx="3026568" cy="2017712"/>
          </a:xfrm>
        </p:spPr>
      </p:pic>
      <p:pic>
        <p:nvPicPr>
          <p:cNvPr id="5" name="Picture 4" descr="lego stack.jpg"/>
          <p:cNvPicPr>
            <a:picLocks noChangeAspect="1"/>
          </p:cNvPicPr>
          <p:nvPr/>
        </p:nvPicPr>
        <p:blipFill>
          <a:blip r:embed="rId3" cstate="print"/>
          <a:srcRect t="58742"/>
          <a:stretch>
            <a:fillRect/>
          </a:stretch>
        </p:blipFill>
        <p:spPr>
          <a:xfrm>
            <a:off x="4724400" y="2209800"/>
            <a:ext cx="4145446" cy="1123950"/>
          </a:xfrm>
          <a:prstGeom prst="rect">
            <a:avLst/>
          </a:prstGeom>
        </p:spPr>
      </p:pic>
      <p:pic>
        <p:nvPicPr>
          <p:cNvPr id="7" name="Picture 6" descr="huge lego tower 1.jpg"/>
          <p:cNvPicPr>
            <a:picLocks noChangeAspect="1"/>
          </p:cNvPicPr>
          <p:nvPr/>
        </p:nvPicPr>
        <p:blipFill>
          <a:blip r:embed="rId4" cstate="print"/>
          <a:srcRect l="11842" r="19079"/>
          <a:stretch>
            <a:fillRect/>
          </a:stretch>
        </p:blipFill>
        <p:spPr>
          <a:xfrm>
            <a:off x="3352800" y="533400"/>
            <a:ext cx="2667000" cy="579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4"/>
                                        </p:tgtEl>
                                        <p:attrNameLst>
                                          <p:attrName>ppt_y</p:attrName>
                                        </p:attrNameLst>
                                      </p:cBhvr>
                                      <p:tavLst>
                                        <p:tav tm="0">
                                          <p:val>
                                            <p:strVal val="#ppt_y"/>
                                          </p:val>
                                        </p:tav>
                                        <p:tav tm="100000">
                                          <p:val>
                                            <p:strVal val="#ppt_y"/>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style.rotation</p:attrName>
                                        </p:attrNameLst>
                                      </p:cBhvr>
                                      <p:tavLst>
                                        <p:tav tm="0">
                                          <p:val>
                                            <p:fltVal val="720"/>
                                          </p:val>
                                        </p:tav>
                                        <p:tav tm="100000">
                                          <p:val>
                                            <p:fltVal val="0"/>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cstate="print"/>
          <a:srcRect l="30625" t="11000" r="16250" b="17000"/>
          <a:stretch>
            <a:fillRect/>
          </a:stretch>
        </p:blipFill>
        <p:spPr bwMode="auto">
          <a:xfrm>
            <a:off x="1219200" y="228600"/>
            <a:ext cx="6477000" cy="5486400"/>
          </a:xfrm>
          <a:prstGeom prst="rect">
            <a:avLst/>
          </a:prstGeom>
          <a:ln>
            <a:noFill/>
          </a:ln>
          <a:effectLst>
            <a:outerShdw blurRad="292100" dist="139700" dir="2700000" algn="tl" rotWithShape="0">
              <a:srgbClr val="333333">
                <a:alpha val="65000"/>
              </a:srgbClr>
            </a:outerShdw>
          </a:effectLst>
        </p:spPr>
      </p:pic>
      <p:pic>
        <p:nvPicPr>
          <p:cNvPr id="3" name="Picture 2" descr="harperlogo.jpg"/>
          <p:cNvPicPr>
            <a:picLocks noChangeAspect="1"/>
          </p:cNvPicPr>
          <p:nvPr/>
        </p:nvPicPr>
        <p:blipFill>
          <a:blip r:embed="rId4" cstate="print"/>
          <a:stretch>
            <a:fillRect/>
          </a:stretch>
        </p:blipFill>
        <p:spPr>
          <a:xfrm>
            <a:off x="4876800" y="6019800"/>
            <a:ext cx="3585037" cy="496824"/>
          </a:xfrm>
          <a:prstGeom prst="rect">
            <a:avLst/>
          </a:prstGeom>
        </p:spPr>
      </p:pic>
      <p:sp>
        <p:nvSpPr>
          <p:cNvPr id="4" name="TextBox 3"/>
          <p:cNvSpPr txBox="1"/>
          <p:nvPr/>
        </p:nvSpPr>
        <p:spPr>
          <a:xfrm>
            <a:off x="457200" y="6096000"/>
            <a:ext cx="4262705" cy="369332"/>
          </a:xfrm>
          <a:prstGeom prst="rect">
            <a:avLst/>
          </a:prstGeom>
          <a:noFill/>
        </p:spPr>
        <p:txBody>
          <a:bodyPr wrap="none" rtlCol="0">
            <a:spAutoFit/>
          </a:bodyPr>
          <a:lstStyle/>
          <a:p>
            <a:r>
              <a:rPr lang="en-US" dirty="0"/>
              <a:t>Stackable Credentials in Manufacturing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44000" cy="70658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1026" name="Picture 2">
            <a:hlinkClick r:id="rId2"/>
          </p:cNvPr>
          <p:cNvPicPr>
            <a:picLocks noChangeAspect="1" noChangeArrowheads="1"/>
          </p:cNvPicPr>
          <p:nvPr/>
        </p:nvPicPr>
        <p:blipFill>
          <a:blip r:embed="rId3" cstate="print"/>
          <a:srcRect l="12500" t="11000" r="13750" b="6000"/>
          <a:stretch>
            <a:fillRect/>
          </a:stretch>
        </p:blipFill>
        <p:spPr bwMode="auto">
          <a:xfrm>
            <a:off x="304800" y="473990"/>
            <a:ext cx="8534400" cy="600301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00078">
  <a:themeElements>
    <a:clrScheme name="Custom 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648593"/>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00078</Template>
  <TotalTime>1220</TotalTime>
  <Words>767</Words>
  <Application>Microsoft Office PowerPoint</Application>
  <PresentationFormat>On-screen Show (4:3)</PresentationFormat>
  <Paragraphs>115</Paragraphs>
  <Slides>19</Slides>
  <Notes>3</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Angsana New</vt:lpstr>
      <vt:lpstr>Arial</vt:lpstr>
      <vt:lpstr>Baskerville Old Face</vt:lpstr>
      <vt:lpstr>Calibri</vt:lpstr>
      <vt:lpstr>Courier New</vt:lpstr>
      <vt:lpstr>Verdana</vt:lpstr>
      <vt:lpstr>Wingdings</vt:lpstr>
      <vt:lpstr>00078</vt:lpstr>
      <vt:lpstr> </vt:lpstr>
      <vt:lpstr>Today’s Session</vt:lpstr>
      <vt:lpstr>Project Overview</vt:lpstr>
      <vt:lpstr>Key Activities</vt:lpstr>
      <vt:lpstr>Stackable Credentials Characteristics</vt:lpstr>
      <vt:lpstr>PowerPoint Presentation</vt:lpstr>
      <vt:lpstr>PowerPoint Presentation</vt:lpstr>
      <vt:lpstr>PowerPoint Presentation</vt:lpstr>
      <vt:lpstr>PowerPoint Presentation</vt:lpstr>
      <vt:lpstr>Networks Challenged to Build Their Vision</vt:lpstr>
      <vt:lpstr>PowerPoint Presentation</vt:lpstr>
      <vt:lpstr>Environmental Horticulture Certificates</vt:lpstr>
      <vt:lpstr>Advanced Manufacturing Credentials Network</vt:lpstr>
      <vt:lpstr>PowerPoint Presentation</vt:lpstr>
      <vt:lpstr>Technical Assistance Delivery</vt:lpstr>
      <vt:lpstr>Summer Institute</vt:lpstr>
      <vt:lpstr>Key Issues Colleges Are Tackling</vt:lpstr>
      <vt:lpstr>Deliverables to Come</vt:lpstr>
      <vt:lpstr>Learn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Assistance for Community and  Technical Colleges</dc:title>
  <dc:creator>hcotner</dc:creator>
  <cp:lastModifiedBy>Richard Hinckley</cp:lastModifiedBy>
  <cp:revision>163</cp:revision>
  <cp:lastPrinted>2016-10-11T14:14:12Z</cp:lastPrinted>
  <dcterms:created xsi:type="dcterms:W3CDTF">2016-03-22T14:52:26Z</dcterms:created>
  <dcterms:modified xsi:type="dcterms:W3CDTF">2016-10-11T14:14:16Z</dcterms:modified>
</cp:coreProperties>
</file>